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63" r:id="rId2"/>
    <p:sldId id="364" r:id="rId3"/>
    <p:sldId id="365" r:id="rId4"/>
    <p:sldId id="366" r:id="rId5"/>
    <p:sldId id="367" r:id="rId6"/>
    <p:sldId id="369" r:id="rId7"/>
    <p:sldId id="370" r:id="rId8"/>
    <p:sldId id="371" r:id="rId9"/>
    <p:sldId id="372" r:id="rId10"/>
    <p:sldId id="373" r:id="rId11"/>
    <p:sldId id="374" r:id="rId12"/>
    <p:sldId id="375" r:id="rId13"/>
    <p:sldId id="376" r:id="rId14"/>
    <p:sldId id="377" r:id="rId15"/>
    <p:sldId id="378" r:id="rId16"/>
    <p:sldId id="379" r:id="rId17"/>
    <p:sldId id="380" r:id="rId18"/>
    <p:sldId id="381" r:id="rId19"/>
    <p:sldId id="382" r:id="rId20"/>
    <p:sldId id="383" r:id="rId21"/>
    <p:sldId id="384" r:id="rId22"/>
    <p:sldId id="385" r:id="rId23"/>
    <p:sldId id="386" r:id="rId24"/>
    <p:sldId id="387" r:id="rId25"/>
    <p:sldId id="388" r:id="rId26"/>
    <p:sldId id="389" r:id="rId27"/>
    <p:sldId id="390" r:id="rId28"/>
    <p:sldId id="392" r:id="rId29"/>
    <p:sldId id="393" r:id="rId30"/>
    <p:sldId id="391" r:id="rId31"/>
    <p:sldId id="394" r:id="rId32"/>
    <p:sldId id="395" r:id="rId33"/>
    <p:sldId id="396" r:id="rId34"/>
    <p:sldId id="397" r:id="rId35"/>
    <p:sldId id="398" r:id="rId36"/>
    <p:sldId id="399" r:id="rId37"/>
    <p:sldId id="400" r:id="rId38"/>
    <p:sldId id="401" r:id="rId39"/>
    <p:sldId id="402" r:id="rId40"/>
    <p:sldId id="403" r:id="rId41"/>
    <p:sldId id="404" r:id="rId42"/>
    <p:sldId id="405"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E33E1D"/>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71" autoAdjust="0"/>
  </p:normalViewPr>
  <p:slideViewPr>
    <p:cSldViewPr>
      <p:cViewPr varScale="1">
        <p:scale>
          <a:sx n="69" d="100"/>
          <a:sy n="69" d="100"/>
        </p:scale>
        <p:origin x="-14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E99FFE-0EE2-4464-BDC4-AC0CD3271AB3}" type="datetimeFigureOut">
              <a:rPr lang="en-US" smtClean="0"/>
              <a:pPr/>
              <a:t>8/20/2013</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76216E-8904-4C8E-B63A-34FA80585DCC}"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D6B41D-AC6C-4C3B-A095-718C626C031B}" type="slidenum">
              <a:rPr lang="en-US"/>
              <a:pPr/>
              <a:t>11</a:t>
            </a:fld>
            <a:endParaRPr lang="en-US"/>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76C6B5-F5C6-479F-BC34-13EF498BA330}" type="slidenum">
              <a:rPr lang="en-US"/>
              <a:pPr/>
              <a:t>13</a:t>
            </a:fld>
            <a:endParaRPr lang="en-US"/>
          </a:p>
        </p:txBody>
      </p:sp>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05A16B-C9DA-4A75-B751-BFB8BC7D0BC5}" type="slidenum">
              <a:rPr lang="en-US"/>
              <a:pPr/>
              <a:t>14</a:t>
            </a:fld>
            <a:endParaRPr lang="en-US"/>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4FBF8E-33DA-4F10-A7DE-7BA8BC9E5857}" type="slidenum">
              <a:rPr lang="en-US"/>
              <a:pPr/>
              <a:t>15</a:t>
            </a:fld>
            <a:endParaRPr lang="en-US"/>
          </a:p>
        </p:txBody>
      </p:sp>
      <p:sp>
        <p:nvSpPr>
          <p:cNvPr id="275458" name="Rectangle 2"/>
          <p:cNvSpPr>
            <a:spLocks noGrp="1" noRot="1" noChangeAspect="1" noChangeArrowheads="1" noTextEdit="1"/>
          </p:cNvSpPr>
          <p:nvPr>
            <p:ph type="sldImg"/>
          </p:nvPr>
        </p:nvSpPr>
        <p:spPr>
          <a:ln/>
        </p:spPr>
      </p:sp>
      <p:sp>
        <p:nvSpPr>
          <p:cNvPr id="275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4D497F-5154-4582-8478-90EF9627B1D6}" type="slidenum">
              <a:rPr lang="en-US"/>
              <a:pPr/>
              <a:t>16</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064261-2B20-4299-8A98-1D2116961CB1}" type="slidenum">
              <a:rPr lang="en-US"/>
              <a:pPr/>
              <a:t>17</a:t>
            </a:fld>
            <a:endParaRPr lang="en-US"/>
          </a:p>
        </p:txBody>
      </p:sp>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F85962-2B2E-4C10-8781-DB0FF8C3BE16}" type="slidenum">
              <a:rPr lang="en-US"/>
              <a:pPr/>
              <a:t>18</a:t>
            </a:fld>
            <a:endParaRPr lang="en-US"/>
          </a:p>
        </p:txBody>
      </p:sp>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1BCFAF-1B6F-402D-94FD-01B25CFF9EFB}" type="slidenum">
              <a:rPr lang="en-US"/>
              <a:pPr/>
              <a:t>3</a:t>
            </a:fld>
            <a:endParaRPr lang="en-US" dirty="0"/>
          </a:p>
        </p:txBody>
      </p:sp>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0A67DF-68DA-4F83-8C14-822BF04326DB}" type="slidenum">
              <a:rPr lang="en-US"/>
              <a:pPr/>
              <a:t>4</a:t>
            </a:fld>
            <a:endParaRPr lang="en-US"/>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3086AF-08CA-4692-86FF-451EB67CAB73}" type="slidenum">
              <a:rPr lang="en-US"/>
              <a:pPr/>
              <a:t>36</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39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40</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5E2A9705-954C-438C-9A83-10D0809D470C}" type="slidenum">
              <a:rPr lang="en-US" smtClean="0"/>
              <a:pPr/>
              <a:t>41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C58FDC-D5D4-4F03-B219-B32478C00975}" type="slidenum">
              <a:rPr lang="en-US"/>
              <a:pPr/>
              <a:t>5</a:t>
            </a:fld>
            <a:endParaRPr lang="en-US"/>
          </a:p>
        </p:txBody>
      </p:sp>
      <p:sp>
        <p:nvSpPr>
          <p:cNvPr id="402434" name="Rectangle 2"/>
          <p:cNvSpPr>
            <a:spLocks noGrp="1" noRot="1" noChangeAspect="1" noChangeArrowheads="1" noTextEdit="1"/>
          </p:cNvSpPr>
          <p:nvPr>
            <p:ph type="sldImg"/>
          </p:nvPr>
        </p:nvSpPr>
        <p:spPr>
          <a:ln/>
        </p:spPr>
      </p:sp>
      <p:sp>
        <p:nvSpPr>
          <p:cNvPr id="402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9B7D9F-05AE-4C69-9124-33E14F4F3CB8}" type="slidenum">
              <a:rPr lang="en-US"/>
              <a:pPr/>
              <a:t>6</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40AB6B-3C5B-4D2C-B588-0BEC98461F7B}" type="slidenum">
              <a:rPr lang="en-US"/>
              <a:pPr/>
              <a:t>7</a:t>
            </a:fld>
            <a:endParaRPr lang="en-US"/>
          </a:p>
        </p:txBody>
      </p:sp>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191EF0-DC0F-4FD3-8934-97F50247A321}" type="slidenum">
              <a:rPr lang="en-US"/>
              <a:pPr/>
              <a:t>8</a:t>
            </a:fld>
            <a:endParaRPr lang="en-US"/>
          </a:p>
        </p:txBody>
      </p:sp>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E8C5CD-8778-4F99-BCA7-4EEF6D911274}" type="slidenum">
              <a:rPr lang="en-US"/>
              <a:pPr/>
              <a:t>9</a:t>
            </a:fld>
            <a:endParaRPr lang="en-US"/>
          </a:p>
        </p:txBody>
      </p:sp>
      <p:sp>
        <p:nvSpPr>
          <p:cNvPr id="269314" name="Rectangle 2"/>
          <p:cNvSpPr>
            <a:spLocks noGrp="1" noRot="1" noChangeAspect="1" noChangeArrowheads="1" noTextEdit="1"/>
          </p:cNvSpPr>
          <p:nvPr>
            <p:ph type="sldImg"/>
          </p:nvPr>
        </p:nvSpPr>
        <p:spPr>
          <a:ln/>
        </p:spPr>
      </p:sp>
      <p:sp>
        <p:nvSpPr>
          <p:cNvPr id="269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536BEE-EA56-4607-9BA8-82E66C6BD9B3}" type="slidenum">
              <a:rPr lang="en-US"/>
              <a:pPr/>
              <a:t>10</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4AC0A91-0E8A-4ADB-8B3B-ADFE07D11B84}" type="datetimeFigureOut">
              <a:rPr lang="en-US" smtClean="0"/>
              <a:pPr/>
              <a:t>8/20/2013</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3C65898C-27C3-4094-BA7B-34768FC278C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AC0A91-0E8A-4ADB-8B3B-ADFE07D11B84}" type="datetimeFigureOut">
              <a:rPr lang="en-US" smtClean="0"/>
              <a:pPr/>
              <a:t>8/20/2013</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65898C-27C3-4094-BA7B-34768FC278C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928662" y="2285992"/>
            <a:ext cx="7829663" cy="4195678"/>
          </a:xfrm>
          <a:prstGeom prst="rect">
            <a:avLst/>
          </a:prstGeom>
          <a:solidFill>
            <a:schemeClr val="accent3">
              <a:lumMod val="40000"/>
              <a:lumOff val="60000"/>
            </a:schemeClr>
          </a:solidFill>
          <a:ln w="9525">
            <a:noFill/>
            <a:miter lim="800000"/>
            <a:headEnd/>
            <a:tailEnd/>
          </a:ln>
          <a:effectLst/>
        </p:spPr>
      </p:pic>
      <p:sp>
        <p:nvSpPr>
          <p:cNvPr id="7" name="1 Título"/>
          <p:cNvSpPr>
            <a:spLocks noGrp="1"/>
          </p:cNvSpPr>
          <p:nvPr>
            <p:ph type="title"/>
          </p:nvPr>
        </p:nvSpPr>
        <p:spPr>
          <a:xfrm>
            <a:off x="642910" y="571480"/>
            <a:ext cx="8229600" cy="1143000"/>
          </a:xfrm>
          <a:ln/>
          <a:scene3d>
            <a:camera prst="perspectiveContrastingRightFacing"/>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a:normAutofit/>
          </a:bodyPr>
          <a:lstStyle/>
          <a:p>
            <a:r>
              <a:rPr lang="es-EC" b="1" dirty="0" smtClean="0">
                <a:latin typeface="Arial" pitchFamily="34" charset="0"/>
                <a:cs typeface="Arial" pitchFamily="34" charset="0"/>
              </a:rPr>
              <a:t>MICROCONTROLADORES</a:t>
            </a:r>
            <a:endParaRPr lang="es-ES" b="1" dirty="0">
              <a:latin typeface="Arial" pitchFamily="34" charset="0"/>
              <a:cs typeface="Arial" pitchFamily="34" charset="0"/>
            </a:endParaRPr>
          </a:p>
        </p:txBody>
      </p:sp>
      <p:sp>
        <p:nvSpPr>
          <p:cNvPr id="4" name="3 CuadroTexto"/>
          <p:cNvSpPr txBox="1"/>
          <p:nvPr/>
        </p:nvSpPr>
        <p:spPr>
          <a:xfrm>
            <a:off x="4786314" y="2000240"/>
            <a:ext cx="3500462" cy="523220"/>
          </a:xfrm>
          <a:prstGeom prst="rect">
            <a:avLst/>
          </a:prstGeom>
          <a:scene3d>
            <a:camera prst="isometricOffAxis1Right"/>
            <a:lightRig rig="threePt" dir="t"/>
          </a:scene3d>
          <a:sp3d>
            <a:bevelT w="101600" prst="riblet"/>
          </a:sp3d>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C" sz="2800" b="1" dirty="0" smtClean="0"/>
              <a:t>SEGUNDO PARCIAL</a:t>
            </a:r>
          </a:p>
        </p:txBody>
      </p:sp>
      <p:sp>
        <p:nvSpPr>
          <p:cNvPr id="5" name="4 Rectángulo"/>
          <p:cNvSpPr/>
          <p:nvPr/>
        </p:nvSpPr>
        <p:spPr>
          <a:xfrm>
            <a:off x="7500958" y="3000372"/>
            <a:ext cx="1214446" cy="369332"/>
          </a:xfrm>
          <a:prstGeom prst="rect">
            <a:avLst/>
          </a:prstGeom>
        </p:spPr>
        <p:txBody>
          <a:bodyPr wrap="square">
            <a:spAutoFit/>
          </a:bodyPr>
          <a:lstStyle/>
          <a:p>
            <a:pPr>
              <a:lnSpc>
                <a:spcPct val="90000"/>
              </a:lnSpc>
            </a:pPr>
            <a:r>
              <a:rPr lang="es-EC" sz="2000" b="1" dirty="0" smtClean="0">
                <a:solidFill>
                  <a:srgbClr val="0000FF"/>
                </a:solidFill>
                <a:latin typeface="Arial" pitchFamily="34" charset="0"/>
                <a:cs typeface="Arial" pitchFamily="34" charset="0"/>
              </a:rPr>
              <a:t>TEMA</a:t>
            </a:r>
          </a:p>
        </p:txBody>
      </p:sp>
      <p:sp>
        <p:nvSpPr>
          <p:cNvPr id="6" name="5 Rectángulo"/>
          <p:cNvSpPr/>
          <p:nvPr/>
        </p:nvSpPr>
        <p:spPr>
          <a:xfrm>
            <a:off x="7500958" y="3429000"/>
            <a:ext cx="1414442" cy="1015663"/>
          </a:xfrm>
          <a:prstGeom prst="rect">
            <a:avLst/>
          </a:prstGeom>
        </p:spPr>
        <p:txBody>
          <a:bodyPr wrap="square">
            <a:spAutoFit/>
          </a:bodyPr>
          <a:lstStyle/>
          <a:p>
            <a:r>
              <a:rPr lang="es-EC" sz="6000" b="1" dirty="0" smtClean="0">
                <a:solidFill>
                  <a:srgbClr val="0000FF"/>
                </a:solidFill>
                <a:latin typeface="Arial" pitchFamily="34" charset="0"/>
                <a:cs typeface="Arial" pitchFamily="34" charset="0"/>
              </a:rPr>
              <a:t>11</a:t>
            </a:r>
            <a:endParaRPr lang="es-ES" sz="6000" dirty="0"/>
          </a:p>
        </p:txBody>
      </p:sp>
      <p:sp>
        <p:nvSpPr>
          <p:cNvPr id="11" name="7 Rectángulo"/>
          <p:cNvSpPr/>
          <p:nvPr/>
        </p:nvSpPr>
        <p:spPr>
          <a:xfrm>
            <a:off x="838200" y="5562600"/>
            <a:ext cx="3962400"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s-EC" sz="2000" b="1" dirty="0" smtClean="0">
                <a:solidFill>
                  <a:srgbClr val="0000FF"/>
                </a:solidFill>
                <a:latin typeface="Arial" pitchFamily="34" charset="0"/>
                <a:cs typeface="Arial" pitchFamily="34" charset="0"/>
              </a:rPr>
              <a:t>11.1 </a:t>
            </a:r>
            <a:r>
              <a:rPr lang="es-EC" sz="2000" b="1" dirty="0" smtClean="0">
                <a:solidFill>
                  <a:srgbClr val="0000FF"/>
                </a:solidFill>
                <a:latin typeface="Arial" pitchFamily="34" charset="0"/>
                <a:cs typeface="Arial" pitchFamily="34" charset="0"/>
              </a:rPr>
              <a:t>Comunicación </a:t>
            </a:r>
            <a:r>
              <a:rPr lang="es-EC" sz="2000" b="1" dirty="0" smtClean="0">
                <a:solidFill>
                  <a:srgbClr val="0000FF"/>
                </a:solidFill>
                <a:latin typeface="Arial" pitchFamily="34" charset="0"/>
                <a:cs typeface="Arial" pitchFamily="34" charset="0"/>
              </a:rPr>
              <a:t>USART</a:t>
            </a:r>
            <a:endParaRPr lang="es-EC" sz="2000" b="1" dirty="0" smtClean="0">
              <a:solidFill>
                <a:srgbClr val="0000FF"/>
              </a:solidFill>
              <a:latin typeface="Arial" pitchFamily="34" charset="0"/>
              <a:cs typeface="Arial" pitchFamily="34" charset="0"/>
            </a:endParaRPr>
          </a:p>
          <a:p>
            <a:pPr>
              <a:lnSpc>
                <a:spcPct val="90000"/>
              </a:lnSpc>
            </a:pPr>
            <a:r>
              <a:rPr lang="es-EC" sz="2000" b="1" dirty="0" smtClean="0">
                <a:solidFill>
                  <a:srgbClr val="0000FF"/>
                </a:solidFill>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solidFill>
            <a:srgbClr val="C00000"/>
          </a:solidFill>
        </p:spPr>
        <p:txBody>
          <a:bodyPr/>
          <a:lstStyle/>
          <a:p>
            <a:r>
              <a:rPr lang="es-EC" sz="4000" dirty="0">
                <a:solidFill>
                  <a:srgbClr val="FFFF00"/>
                </a:solidFill>
              </a:rPr>
              <a:t>Señal a la salida del PIC</a:t>
            </a:r>
            <a:endParaRPr lang="en-US" sz="4000" dirty="0">
              <a:solidFill>
                <a:srgbClr val="FFFF00"/>
              </a:solidFill>
            </a:endParaRPr>
          </a:p>
        </p:txBody>
      </p:sp>
      <p:pic>
        <p:nvPicPr>
          <p:cNvPr id="79876" name="Picture 4" descr="serial_5v"/>
          <p:cNvPicPr>
            <a:picLocks noGrp="1" noChangeAspect="1" noChangeArrowheads="1"/>
          </p:cNvPicPr>
          <p:nvPr>
            <p:ph type="body" idx="1"/>
          </p:nvPr>
        </p:nvPicPr>
        <p:blipFill>
          <a:blip r:embed="rId3" cstate="print"/>
          <a:srcRect/>
          <a:stretch>
            <a:fillRect/>
          </a:stretch>
        </p:blipFill>
        <p:spPr>
          <a:xfrm>
            <a:off x="381000" y="2819676"/>
            <a:ext cx="7620000" cy="2626679"/>
          </a:xfrm>
          <a:noFill/>
          <a:ln/>
        </p:spPr>
      </p:pic>
      <p:sp>
        <p:nvSpPr>
          <p:cNvPr id="4" name="Text Box 5"/>
          <p:cNvSpPr txBox="1">
            <a:spLocks noChangeArrowheads="1"/>
          </p:cNvSpPr>
          <p:nvPr/>
        </p:nvSpPr>
        <p:spPr bwMode="auto">
          <a:xfrm>
            <a:off x="457200" y="1981200"/>
            <a:ext cx="2741612" cy="523220"/>
          </a:xfrm>
          <a:prstGeom prst="rect">
            <a:avLst/>
          </a:prstGeom>
          <a:solidFill>
            <a:srgbClr val="FFFF00"/>
          </a:solidFill>
          <a:ln w="9525" algn="ctr">
            <a:noFill/>
            <a:miter lim="800000"/>
            <a:headEnd/>
            <a:tailEnd/>
          </a:ln>
          <a:effectLst/>
        </p:spPr>
        <p:txBody>
          <a:bodyPr wrap="square">
            <a:spAutoFit/>
          </a:bodyPr>
          <a:lstStyle/>
          <a:p>
            <a:pPr marL="342900" indent="-342900">
              <a:spcBef>
                <a:spcPct val="50000"/>
              </a:spcBef>
            </a:pPr>
            <a:r>
              <a:rPr lang="es-EC" sz="2800" i="1" dirty="0" smtClean="0"/>
              <a:t>Trama desde PIC:</a:t>
            </a:r>
            <a:endParaRPr lang="en-US" sz="2800" i="1" dirty="0"/>
          </a:p>
        </p:txBody>
      </p:sp>
      <p:pic>
        <p:nvPicPr>
          <p:cNvPr id="5"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2" name="Picture 6" descr="untitled"/>
          <p:cNvPicPr>
            <a:picLocks noChangeAspect="1" noChangeArrowheads="1"/>
          </p:cNvPicPr>
          <p:nvPr/>
        </p:nvPicPr>
        <p:blipFill>
          <a:blip r:embed="rId3" cstate="print"/>
          <a:srcRect/>
          <a:stretch>
            <a:fillRect/>
          </a:stretch>
        </p:blipFill>
        <p:spPr bwMode="auto">
          <a:xfrm>
            <a:off x="1295400" y="1524000"/>
            <a:ext cx="6571383" cy="4572000"/>
          </a:xfrm>
          <a:prstGeom prst="rect">
            <a:avLst/>
          </a:prstGeom>
          <a:noFill/>
        </p:spPr>
      </p:pic>
      <p:sp>
        <p:nvSpPr>
          <p:cNvPr id="5" name="1 Título"/>
          <p:cNvSpPr>
            <a:spLocks noGrp="1"/>
          </p:cNvSpPr>
          <p:nvPr>
            <p:ph type="title"/>
          </p:nvPr>
        </p:nvSpPr>
        <p:spPr>
          <a:xfrm>
            <a:off x="457200" y="274638"/>
            <a:ext cx="8229600" cy="1143000"/>
          </a:xfrm>
          <a:solidFill>
            <a:schemeClr val="accent3">
              <a:lumMod val="60000"/>
              <a:lumOff val="40000"/>
            </a:schemeClr>
          </a:solidFill>
        </p:spPr>
        <p:txBody>
          <a:bodyPr>
            <a:normAutofit fontScale="90000"/>
          </a:bodyPr>
          <a:lstStyle/>
          <a:p>
            <a:r>
              <a:rPr lang="es-EC" dirty="0" smtClean="0"/>
              <a:t>Asignación de Pines en Conector DB9</a:t>
            </a:r>
            <a:endParaRPr lang="es-ES" dirty="0"/>
          </a:p>
        </p:txBody>
      </p:sp>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normAutofit fontScale="90000"/>
          </a:bodyPr>
          <a:lstStyle/>
          <a:p>
            <a:r>
              <a:rPr lang="es-EC" dirty="0" smtClean="0"/>
              <a:t>Asignación de Pines en Conector DB25</a:t>
            </a:r>
            <a:endParaRPr lang="es-ES" dirty="0"/>
          </a:p>
        </p:txBody>
      </p:sp>
      <p:pic>
        <p:nvPicPr>
          <p:cNvPr id="3075" name="Picture 3"/>
          <p:cNvPicPr>
            <a:picLocks noChangeAspect="1" noChangeArrowheads="1"/>
          </p:cNvPicPr>
          <p:nvPr/>
        </p:nvPicPr>
        <p:blipFill>
          <a:blip r:embed="rId2"/>
          <a:srcRect/>
          <a:stretch>
            <a:fillRect/>
          </a:stretch>
        </p:blipFill>
        <p:spPr bwMode="auto">
          <a:xfrm>
            <a:off x="1981200" y="1447800"/>
            <a:ext cx="4876800" cy="5221522"/>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6" name="Picture 4" descr="rs232-f1"/>
          <p:cNvPicPr>
            <a:picLocks noChangeAspect="1" noChangeArrowheads="1"/>
          </p:cNvPicPr>
          <p:nvPr/>
        </p:nvPicPr>
        <p:blipFill>
          <a:blip r:embed="rId3" cstate="print"/>
          <a:srcRect/>
          <a:stretch>
            <a:fillRect/>
          </a:stretch>
        </p:blipFill>
        <p:spPr bwMode="auto">
          <a:xfrm>
            <a:off x="0" y="1828800"/>
            <a:ext cx="8478280" cy="4343400"/>
          </a:xfrm>
          <a:prstGeom prst="rect">
            <a:avLst/>
          </a:prstGeom>
          <a:solidFill>
            <a:schemeClr val="bg1"/>
          </a:solidFill>
        </p:spPr>
      </p:pic>
      <p:sp>
        <p:nvSpPr>
          <p:cNvPr id="5" name="1 Título"/>
          <p:cNvSpPr>
            <a:spLocks noGrp="1"/>
          </p:cNvSpPr>
          <p:nvPr>
            <p:ph type="title"/>
          </p:nvPr>
        </p:nvSpPr>
        <p:spPr>
          <a:xfrm>
            <a:off x="457200" y="274638"/>
            <a:ext cx="8229600" cy="1143000"/>
          </a:xfrm>
          <a:solidFill>
            <a:schemeClr val="accent3">
              <a:lumMod val="60000"/>
              <a:lumOff val="40000"/>
            </a:schemeClr>
          </a:solidFill>
        </p:spPr>
        <p:txBody>
          <a:bodyPr>
            <a:normAutofit fontScale="90000"/>
          </a:bodyPr>
          <a:lstStyle/>
          <a:p>
            <a:r>
              <a:rPr lang="es-EC" dirty="0" smtClean="0"/>
              <a:t>Sincronización de datos con el reloj visto desde la PC</a:t>
            </a:r>
            <a:endParaRPr lang="es-ES" dirty="0"/>
          </a:p>
        </p:txBody>
      </p:sp>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4" name="Picture 4" descr="ds275"/>
          <p:cNvPicPr>
            <a:picLocks noChangeAspect="1" noChangeArrowheads="1"/>
          </p:cNvPicPr>
          <p:nvPr/>
        </p:nvPicPr>
        <p:blipFill>
          <a:blip r:embed="rId3" cstate="print"/>
          <a:srcRect/>
          <a:stretch>
            <a:fillRect/>
          </a:stretch>
        </p:blipFill>
        <p:spPr bwMode="auto">
          <a:xfrm>
            <a:off x="1828800" y="609600"/>
            <a:ext cx="5372100" cy="5972175"/>
          </a:xfrm>
          <a:prstGeom prst="rect">
            <a:avLst/>
          </a:prstGeom>
          <a:noFill/>
        </p:spPr>
      </p:pic>
      <p:sp>
        <p:nvSpPr>
          <p:cNvPr id="5" name="Rectangle 2"/>
          <p:cNvSpPr>
            <a:spLocks noGrp="1" noChangeArrowheads="1"/>
          </p:cNvSpPr>
          <p:nvPr>
            <p:ph type="title"/>
          </p:nvPr>
        </p:nvSpPr>
        <p:spPr>
          <a:xfrm>
            <a:off x="381000" y="228600"/>
            <a:ext cx="8001000" cy="304800"/>
          </a:xfrm>
        </p:spPr>
        <p:style>
          <a:lnRef idx="1">
            <a:schemeClr val="accent4"/>
          </a:lnRef>
          <a:fillRef idx="3">
            <a:schemeClr val="accent4"/>
          </a:fillRef>
          <a:effectRef idx="2">
            <a:schemeClr val="accent4"/>
          </a:effectRef>
          <a:fontRef idx="minor">
            <a:schemeClr val="lt1"/>
          </a:fontRef>
        </p:style>
        <p:txBody>
          <a:bodyPr>
            <a:noAutofit/>
          </a:bodyPr>
          <a:lstStyle/>
          <a:p>
            <a:r>
              <a:rPr lang="es-EC" sz="2000" dirty="0" smtClean="0">
                <a:solidFill>
                  <a:srgbClr val="FFFF00"/>
                </a:solidFill>
              </a:rPr>
              <a:t>Chips para conversión de niveles RS232</a:t>
            </a:r>
            <a:endParaRPr lang="en-US" sz="2000" dirty="0">
              <a:solidFill>
                <a:srgbClr val="FFFF00"/>
              </a:solidFill>
            </a:endParaRPr>
          </a:p>
        </p:txBody>
      </p:sp>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solidFill>
            <a:srgbClr val="C00000"/>
          </a:solidFill>
        </p:spPr>
        <p:txBody>
          <a:bodyPr/>
          <a:lstStyle/>
          <a:p>
            <a:r>
              <a:rPr lang="es-EC" dirty="0">
                <a:solidFill>
                  <a:srgbClr val="FFFF00"/>
                </a:solidFill>
              </a:rPr>
              <a:t>Modem Nulo</a:t>
            </a:r>
            <a:endParaRPr lang="en-US" dirty="0">
              <a:solidFill>
                <a:srgbClr val="FFFF00"/>
              </a:solidFill>
            </a:endParaRPr>
          </a:p>
        </p:txBody>
      </p:sp>
      <p:pic>
        <p:nvPicPr>
          <p:cNvPr id="98310" name="Picture 6" descr="nullmode"/>
          <p:cNvPicPr>
            <a:picLocks noChangeAspect="1" noChangeArrowheads="1"/>
          </p:cNvPicPr>
          <p:nvPr/>
        </p:nvPicPr>
        <p:blipFill>
          <a:blip r:embed="rId3" cstate="print"/>
          <a:srcRect/>
          <a:stretch>
            <a:fillRect/>
          </a:stretch>
        </p:blipFill>
        <p:spPr bwMode="auto">
          <a:xfrm>
            <a:off x="900113" y="2038350"/>
            <a:ext cx="7416800" cy="2808288"/>
          </a:xfrm>
          <a:prstGeom prst="rect">
            <a:avLst/>
          </a:prstGeom>
          <a:solidFill>
            <a:srgbClr val="CCFFFF"/>
          </a:solidFill>
        </p:spPr>
      </p:pic>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6" name="Picture 6" descr="dte_dce"/>
          <p:cNvPicPr>
            <a:picLocks noChangeAspect="1" noChangeArrowheads="1"/>
          </p:cNvPicPr>
          <p:nvPr/>
        </p:nvPicPr>
        <p:blipFill>
          <a:blip r:embed="rId3" cstate="print"/>
          <a:srcRect/>
          <a:stretch>
            <a:fillRect/>
          </a:stretch>
        </p:blipFill>
        <p:spPr bwMode="auto">
          <a:xfrm>
            <a:off x="533400" y="1752600"/>
            <a:ext cx="7920037" cy="4392612"/>
          </a:xfrm>
          <a:prstGeom prst="rect">
            <a:avLst/>
          </a:prstGeom>
          <a:noFill/>
        </p:spPr>
      </p:pic>
      <p:sp>
        <p:nvSpPr>
          <p:cNvPr id="5" name="Rectangle 2"/>
          <p:cNvSpPr>
            <a:spLocks noGrp="1" noChangeArrowheads="1"/>
          </p:cNvSpPr>
          <p:nvPr>
            <p:ph type="title"/>
          </p:nvPr>
        </p:nvSpPr>
        <p:spPr>
          <a:xfrm>
            <a:off x="457200" y="274638"/>
            <a:ext cx="8229600" cy="1143000"/>
          </a:xfrm>
          <a:solidFill>
            <a:srgbClr val="C00000"/>
          </a:solidFill>
        </p:spPr>
        <p:txBody>
          <a:bodyPr/>
          <a:lstStyle/>
          <a:p>
            <a:r>
              <a:rPr lang="es-EC" dirty="0" smtClean="0">
                <a:solidFill>
                  <a:srgbClr val="FFFF00"/>
                </a:solidFill>
              </a:rPr>
              <a:t>Comunicación serial usando DB25</a:t>
            </a:r>
            <a:endParaRPr lang="en-US" dirty="0">
              <a:solidFill>
                <a:srgbClr val="FFFF00"/>
              </a:solidFill>
            </a:endParaRPr>
          </a:p>
        </p:txBody>
      </p:sp>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solidFill>
            <a:srgbClr val="C00000"/>
          </a:solidFill>
        </p:spPr>
        <p:txBody>
          <a:bodyPr/>
          <a:lstStyle/>
          <a:p>
            <a:r>
              <a:rPr lang="es-EC" dirty="0">
                <a:solidFill>
                  <a:srgbClr val="FFFF00"/>
                </a:solidFill>
              </a:rPr>
              <a:t>El Transmisor</a:t>
            </a:r>
            <a:endParaRPr lang="en-US" dirty="0">
              <a:solidFill>
                <a:srgbClr val="FFFF00"/>
              </a:solidFill>
            </a:endParaRPr>
          </a:p>
        </p:txBody>
      </p:sp>
      <p:sp>
        <p:nvSpPr>
          <p:cNvPr id="87043" name="Rectangle 3"/>
          <p:cNvSpPr>
            <a:spLocks noGrp="1" noChangeArrowheads="1"/>
          </p:cNvSpPr>
          <p:nvPr>
            <p:ph type="body" idx="1"/>
          </p:nvPr>
        </p:nvSpPr>
        <p:spPr>
          <a:xfrm>
            <a:off x="533400" y="1905000"/>
            <a:ext cx="7620000" cy="3733800"/>
          </a:xfrm>
        </p:spPr>
        <p:txBody>
          <a:bodyPr>
            <a:normAutofit fontScale="92500" lnSpcReduction="10000"/>
          </a:bodyPr>
          <a:lstStyle/>
          <a:p>
            <a:pPr algn="just">
              <a:lnSpc>
                <a:spcPct val="80000"/>
              </a:lnSpc>
            </a:pPr>
            <a:r>
              <a:rPr lang="es-EC" sz="2400" dirty="0"/>
              <a:t>La salida del PIC debe estar en la condición STOP, es decir en nivel alto. Este pin siempre </a:t>
            </a:r>
            <a:r>
              <a:rPr lang="es-EC" sz="2400" dirty="0" smtClean="0"/>
              <a:t>está </a:t>
            </a:r>
            <a:r>
              <a:rPr lang="es-EC" sz="2400" dirty="0"/>
              <a:t>en alto, excepto cuando se </a:t>
            </a:r>
            <a:r>
              <a:rPr lang="es-EC" sz="2400" dirty="0" smtClean="0"/>
              <a:t>está </a:t>
            </a:r>
            <a:r>
              <a:rPr lang="es-EC" sz="2400" dirty="0"/>
              <a:t>transmitiendo datos.</a:t>
            </a:r>
          </a:p>
          <a:p>
            <a:pPr algn="just">
              <a:lnSpc>
                <a:spcPct val="80000"/>
              </a:lnSpc>
            </a:pPr>
            <a:r>
              <a:rPr lang="es-EC" sz="2400" dirty="0"/>
              <a:t>Para generar el bit START, simplemente llevamos a nivel bajo la salida del PIC y generamos un retardo de 104 </a:t>
            </a:r>
            <a:r>
              <a:rPr lang="en-US" sz="2400" dirty="0" smtClean="0">
                <a:cs typeface="Arial" charset="0"/>
              </a:rPr>
              <a:t>µs </a:t>
            </a:r>
            <a:r>
              <a:rPr lang="en-US" sz="2400" dirty="0">
                <a:cs typeface="Arial" charset="0"/>
              </a:rPr>
              <a:t>( </a:t>
            </a:r>
            <a:r>
              <a:rPr lang="es-EC" sz="2400" dirty="0" smtClean="0">
                <a:cs typeface="Arial" charset="0"/>
              </a:rPr>
              <a:t>A una</a:t>
            </a:r>
            <a:r>
              <a:rPr lang="en-US" sz="2400" dirty="0" smtClean="0">
                <a:cs typeface="Arial" charset="0"/>
              </a:rPr>
              <a:t> </a:t>
            </a:r>
            <a:r>
              <a:rPr lang="es-EC" sz="2400" dirty="0" smtClean="0">
                <a:cs typeface="Arial" charset="0"/>
              </a:rPr>
              <a:t>velocidad</a:t>
            </a:r>
            <a:r>
              <a:rPr lang="en-US" sz="2400" dirty="0" smtClean="0">
                <a:cs typeface="Arial" charset="0"/>
              </a:rPr>
              <a:t> </a:t>
            </a:r>
            <a:r>
              <a:rPr lang="en-US" sz="2400" dirty="0">
                <a:cs typeface="Arial" charset="0"/>
              </a:rPr>
              <a:t>de 9600 bps).</a:t>
            </a:r>
          </a:p>
          <a:p>
            <a:pPr algn="just">
              <a:lnSpc>
                <a:spcPct val="80000"/>
              </a:lnSpc>
            </a:pPr>
            <a:r>
              <a:rPr lang="es-EC" sz="2400" dirty="0">
                <a:cs typeface="Arial" charset="0"/>
              </a:rPr>
              <a:t>Ahora podemos transmitir los 8 bits datos, comenzando con el bit menos significativo, cada vez que se </a:t>
            </a:r>
            <a:r>
              <a:rPr lang="es-EC" sz="2400" dirty="0" smtClean="0">
                <a:cs typeface="Arial" charset="0"/>
              </a:rPr>
              <a:t>fija un </a:t>
            </a:r>
            <a:r>
              <a:rPr lang="es-EC" sz="2400" dirty="0">
                <a:cs typeface="Arial" charset="0"/>
              </a:rPr>
              <a:t>bit en </a:t>
            </a:r>
            <a:r>
              <a:rPr lang="es-EC" sz="2400" dirty="0" smtClean="0">
                <a:cs typeface="Arial" charset="0"/>
              </a:rPr>
              <a:t>el pin </a:t>
            </a:r>
            <a:r>
              <a:rPr lang="es-EC" sz="2400" dirty="0">
                <a:cs typeface="Arial" charset="0"/>
              </a:rPr>
              <a:t>de salida se genera un retardo de 104 </a:t>
            </a:r>
            <a:r>
              <a:rPr lang="es-EC" sz="2400" dirty="0" smtClean="0">
                <a:cs typeface="Arial" charset="0"/>
              </a:rPr>
              <a:t>µs En tal forma de que cada bit tenga </a:t>
            </a:r>
            <a:r>
              <a:rPr lang="en-US" sz="2400" dirty="0" smtClean="0">
                <a:cs typeface="Arial" charset="0"/>
              </a:rPr>
              <a:t>la </a:t>
            </a:r>
            <a:r>
              <a:rPr lang="es-EC" sz="2400" dirty="0" smtClean="0">
                <a:cs typeface="Arial" charset="0"/>
              </a:rPr>
              <a:t>duración correcta.</a:t>
            </a:r>
          </a:p>
          <a:p>
            <a:pPr algn="just">
              <a:lnSpc>
                <a:spcPct val="80000"/>
              </a:lnSpc>
            </a:pPr>
            <a:r>
              <a:rPr lang="es-EC" sz="2400" dirty="0" smtClean="0">
                <a:cs typeface="Arial" charset="0"/>
              </a:rPr>
              <a:t>Luego </a:t>
            </a:r>
            <a:r>
              <a:rPr lang="es-EC" sz="2400" dirty="0">
                <a:cs typeface="Arial" charset="0"/>
              </a:rPr>
              <a:t>generamos el bit STOP poniendo en alto la salida del PIC y generando el correspondiente retardo de 104 </a:t>
            </a:r>
            <a:r>
              <a:rPr lang="en-US" sz="2400" dirty="0" smtClean="0">
                <a:cs typeface="Arial" charset="0"/>
              </a:rPr>
              <a:t>µs </a:t>
            </a:r>
            <a:r>
              <a:rPr lang="en-US" sz="2400" dirty="0">
                <a:cs typeface="Arial" charset="0"/>
              </a:rPr>
              <a:t>El bit STOP </a:t>
            </a:r>
            <a:r>
              <a:rPr lang="es-EC" sz="2400" dirty="0" smtClean="0">
                <a:cs typeface="Arial" charset="0"/>
              </a:rPr>
              <a:t>no necesariamente tiene que durar </a:t>
            </a:r>
            <a:r>
              <a:rPr lang="en-US" sz="2400" dirty="0" smtClean="0">
                <a:cs typeface="Arial" charset="0"/>
              </a:rPr>
              <a:t>los </a:t>
            </a:r>
            <a:r>
              <a:rPr lang="en-US" sz="2400" dirty="0">
                <a:cs typeface="Arial" charset="0"/>
              </a:rPr>
              <a:t>104 </a:t>
            </a:r>
            <a:r>
              <a:rPr lang="en-US" sz="2400" dirty="0" smtClean="0">
                <a:cs typeface="Arial" charset="0"/>
              </a:rPr>
              <a:t>µs </a:t>
            </a:r>
            <a:r>
              <a:rPr lang="es-EC" sz="2400" dirty="0" smtClean="0">
                <a:cs typeface="Arial" charset="0"/>
              </a:rPr>
              <a:t>puede</a:t>
            </a:r>
            <a:r>
              <a:rPr lang="en-US" sz="2400" dirty="0" smtClean="0">
                <a:cs typeface="Arial" charset="0"/>
              </a:rPr>
              <a:t> </a:t>
            </a:r>
            <a:r>
              <a:rPr lang="en-US" sz="2400" dirty="0">
                <a:cs typeface="Arial" charset="0"/>
              </a:rPr>
              <a:t>ser mayor.</a:t>
            </a:r>
          </a:p>
        </p:txBody>
      </p:sp>
      <p:pic>
        <p:nvPicPr>
          <p:cNvPr id="4"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solidFill>
            <a:srgbClr val="C00000"/>
          </a:solidFill>
        </p:spPr>
        <p:txBody>
          <a:bodyPr/>
          <a:lstStyle/>
          <a:p>
            <a:r>
              <a:rPr lang="es-EC" dirty="0">
                <a:solidFill>
                  <a:srgbClr val="FFFF00"/>
                </a:solidFill>
              </a:rPr>
              <a:t>El receptor</a:t>
            </a:r>
            <a:endParaRPr lang="en-US" dirty="0">
              <a:solidFill>
                <a:srgbClr val="FFFF00"/>
              </a:solidFill>
            </a:endParaRPr>
          </a:p>
        </p:txBody>
      </p:sp>
      <p:sp>
        <p:nvSpPr>
          <p:cNvPr id="88067" name="Rectangle 3"/>
          <p:cNvSpPr>
            <a:spLocks noGrp="1" noChangeArrowheads="1"/>
          </p:cNvSpPr>
          <p:nvPr>
            <p:ph type="body" idx="1"/>
          </p:nvPr>
        </p:nvSpPr>
        <p:spPr>
          <a:xfrm>
            <a:off x="457200" y="1600200"/>
            <a:ext cx="7848600" cy="4495800"/>
          </a:xfrm>
        </p:spPr>
        <p:txBody>
          <a:bodyPr>
            <a:normAutofit lnSpcReduction="10000"/>
          </a:bodyPr>
          <a:lstStyle/>
          <a:p>
            <a:pPr algn="just">
              <a:lnSpc>
                <a:spcPct val="80000"/>
              </a:lnSpc>
            </a:pPr>
            <a:r>
              <a:rPr lang="es-EC" sz="2000" dirty="0" smtClean="0"/>
              <a:t>El </a:t>
            </a:r>
            <a:r>
              <a:rPr lang="es-EC" sz="2000" dirty="0"/>
              <a:t>pin de entrada del PIC </a:t>
            </a:r>
            <a:r>
              <a:rPr lang="es-EC" sz="2000" dirty="0" smtClean="0"/>
              <a:t>se encuentra en </a:t>
            </a:r>
            <a:r>
              <a:rPr lang="es-EC" sz="2000" dirty="0"/>
              <a:t>un </a:t>
            </a:r>
            <a:r>
              <a:rPr lang="es-EC" sz="2000" dirty="0" smtClean="0"/>
              <a:t>lazo de espera </a:t>
            </a:r>
            <a:r>
              <a:rPr lang="es-EC" sz="2000" dirty="0"/>
              <a:t>hasta que </a:t>
            </a:r>
            <a:r>
              <a:rPr lang="es-EC" sz="2000" dirty="0" smtClean="0"/>
              <a:t>recibe un </a:t>
            </a:r>
            <a:r>
              <a:rPr lang="es-EC" sz="2000" dirty="0"/>
              <a:t>nivel bajo, lo que significa </a:t>
            </a:r>
            <a:r>
              <a:rPr lang="es-EC" sz="2000" dirty="0" smtClean="0"/>
              <a:t>un bit de “START</a:t>
            </a:r>
            <a:r>
              <a:rPr lang="es-EC" sz="2000" dirty="0"/>
              <a:t>”.</a:t>
            </a:r>
          </a:p>
          <a:p>
            <a:pPr algn="just">
              <a:lnSpc>
                <a:spcPct val="80000"/>
              </a:lnSpc>
            </a:pPr>
            <a:r>
              <a:rPr lang="es-EC" sz="2000" dirty="0" smtClean="0"/>
              <a:t>Luego espera solamente </a:t>
            </a:r>
            <a:r>
              <a:rPr lang="es-EC" sz="2000" dirty="0"/>
              <a:t>la mitad de tiempo de bit (52 </a:t>
            </a:r>
            <a:r>
              <a:rPr lang="es-EC" sz="2000" dirty="0" smtClean="0">
                <a:cs typeface="Arial" charset="0"/>
              </a:rPr>
              <a:t>µs para 9600 bps) y chequea nuevamente para asegurar su permanencia en nivel bajo, este retardo de 52 µs significa que estamos leyendo el bit START exactamente en la mitad del bit.</a:t>
            </a:r>
          </a:p>
          <a:p>
            <a:pPr algn="just">
              <a:lnSpc>
                <a:spcPct val="80000"/>
              </a:lnSpc>
            </a:pPr>
            <a:r>
              <a:rPr lang="es-EC" sz="2000" dirty="0" smtClean="0">
                <a:cs typeface="Arial" charset="0"/>
              </a:rPr>
              <a:t>Una </a:t>
            </a:r>
            <a:r>
              <a:rPr lang="es-EC" sz="2000" dirty="0">
                <a:cs typeface="Arial" charset="0"/>
              </a:rPr>
              <a:t>vez detectado con éxito el bit </a:t>
            </a:r>
            <a:r>
              <a:rPr lang="es-EC" sz="2000" dirty="0" smtClean="0">
                <a:cs typeface="Arial" charset="0"/>
              </a:rPr>
              <a:t>de START </a:t>
            </a:r>
            <a:r>
              <a:rPr lang="es-EC" sz="2000" dirty="0">
                <a:cs typeface="Arial" charset="0"/>
              </a:rPr>
              <a:t>procedemos a leer los bits de </a:t>
            </a:r>
            <a:r>
              <a:rPr lang="es-EC" sz="2000" dirty="0" smtClean="0">
                <a:cs typeface="Arial" charset="0"/>
              </a:rPr>
              <a:t>datos. Como </a:t>
            </a:r>
            <a:r>
              <a:rPr lang="es-EC" sz="2000" dirty="0">
                <a:cs typeface="Arial" charset="0"/>
              </a:rPr>
              <a:t>nos encontramos en el centro del bit START, simplemente esperamos 104 </a:t>
            </a:r>
            <a:r>
              <a:rPr lang="es-EC" sz="2000" dirty="0" smtClean="0">
                <a:cs typeface="Arial" charset="0"/>
              </a:rPr>
              <a:t>µs (tiempo de bit) que nos lleva al centro del primer bit dato, entonces leemos nuevamente el pin de entrada. Luego procesamos los siguientes bits datos esperando 104 µs antes de leerlos.</a:t>
            </a:r>
          </a:p>
          <a:p>
            <a:pPr algn="just">
              <a:lnSpc>
                <a:spcPct val="80000"/>
              </a:lnSpc>
            </a:pPr>
            <a:r>
              <a:rPr lang="es-EC" sz="2000" dirty="0" smtClean="0">
                <a:cs typeface="Arial" charset="0"/>
              </a:rPr>
              <a:t>Finalmente se considera el bit de </a:t>
            </a:r>
            <a:r>
              <a:rPr lang="es-EC" sz="2000" dirty="0">
                <a:cs typeface="Arial" charset="0"/>
              </a:rPr>
              <a:t>“STOP”, nuevamente </a:t>
            </a:r>
            <a:r>
              <a:rPr lang="es-EC" sz="2000" dirty="0" smtClean="0">
                <a:cs typeface="Arial" charset="0"/>
              </a:rPr>
              <a:t>se espera </a:t>
            </a:r>
            <a:r>
              <a:rPr lang="es-EC" sz="2000" dirty="0">
                <a:cs typeface="Arial" charset="0"/>
              </a:rPr>
              <a:t>104 </a:t>
            </a:r>
            <a:r>
              <a:rPr lang="es-EC" sz="2000" dirty="0" smtClean="0">
                <a:cs typeface="Arial" charset="0"/>
              </a:rPr>
              <a:t>µs para detectar el centro del bit y procedemos a leer el pin de entrada, si no está en alto hay un error y debería leerse  nuevamente la trama.</a:t>
            </a:r>
          </a:p>
          <a:p>
            <a:pPr algn="just">
              <a:lnSpc>
                <a:spcPct val="80000"/>
              </a:lnSpc>
            </a:pPr>
            <a:r>
              <a:rPr lang="es-EC" sz="2000" dirty="0" smtClean="0">
                <a:cs typeface="Arial" charset="0"/>
              </a:rPr>
              <a:t>Recibido correctamente el bit de “STOP” se dispone del dato recibido, en el registro SFR  de la memoria de datos RCREG para transferirlo al </a:t>
            </a:r>
            <a:r>
              <a:rPr lang="es-EC" sz="2000" dirty="0">
                <a:cs typeface="Arial" charset="0"/>
              </a:rPr>
              <a:t>lugar que </a:t>
            </a:r>
            <a:r>
              <a:rPr lang="es-EC" sz="2000" dirty="0" smtClean="0">
                <a:cs typeface="Arial" charset="0"/>
              </a:rPr>
              <a:t>se </a:t>
            </a:r>
            <a:r>
              <a:rPr lang="es-EC" sz="2000" dirty="0">
                <a:cs typeface="Arial" charset="0"/>
              </a:rPr>
              <a:t>desee</a:t>
            </a:r>
            <a:r>
              <a:rPr lang="es-EC" sz="2000" dirty="0" smtClean="0">
                <a:cs typeface="Arial" charset="0"/>
              </a:rPr>
              <a:t>.</a:t>
            </a:r>
          </a:p>
        </p:txBody>
      </p:sp>
      <p:pic>
        <p:nvPicPr>
          <p:cNvPr id="4"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lstStyle/>
          <a:p>
            <a:r>
              <a:rPr lang="en-US" dirty="0" smtClean="0">
                <a:solidFill>
                  <a:srgbClr val="FFFF00"/>
                </a:solidFill>
              </a:rPr>
              <a:t>EL UART</a:t>
            </a:r>
            <a:endParaRPr lang="en-US" dirty="0">
              <a:solidFill>
                <a:srgbClr val="FFFF00"/>
              </a:solidFill>
            </a:endParaRPr>
          </a:p>
        </p:txBody>
      </p:sp>
      <p:sp>
        <p:nvSpPr>
          <p:cNvPr id="3" name="2 Marcador de contenido"/>
          <p:cNvSpPr>
            <a:spLocks noGrp="1"/>
          </p:cNvSpPr>
          <p:nvPr>
            <p:ph idx="1"/>
          </p:nvPr>
        </p:nvSpPr>
        <p:spPr>
          <a:xfrm>
            <a:off x="457200" y="1828800"/>
            <a:ext cx="7696200" cy="3352800"/>
          </a:xfrm>
        </p:spPr>
        <p:txBody>
          <a:bodyPr>
            <a:normAutofit lnSpcReduction="10000"/>
          </a:bodyPr>
          <a:lstStyle/>
          <a:p>
            <a:r>
              <a:rPr lang="es-EC" sz="2800" dirty="0" smtClean="0"/>
              <a:t>El UART tiene las características siguientes:</a:t>
            </a:r>
          </a:p>
          <a:p>
            <a:r>
              <a:rPr lang="es-EC" sz="2800" dirty="0" smtClean="0"/>
              <a:t>Transmisor y Receptor asíncrono FULL - DUPLEX</a:t>
            </a:r>
          </a:p>
          <a:p>
            <a:r>
              <a:rPr lang="es-EC" sz="2800" dirty="0" smtClean="0"/>
              <a:t>Trama de 8 ó 9 bits programable</a:t>
            </a:r>
          </a:p>
          <a:p>
            <a:r>
              <a:rPr lang="es-EC" sz="2800" dirty="0" smtClean="0"/>
              <a:t>Detección de dirección en modo 9 bits</a:t>
            </a:r>
          </a:p>
          <a:p>
            <a:r>
              <a:rPr lang="es-EC" sz="2800" dirty="0" smtClean="0"/>
              <a:t>Detección de sobrecarga del buffer de entrada</a:t>
            </a:r>
          </a:p>
          <a:p>
            <a:r>
              <a:rPr lang="es-EC" sz="2800" dirty="0" smtClean="0"/>
              <a:t>Comunicación HALF – DUPLEX en modo sincrónico</a:t>
            </a:r>
          </a:p>
        </p:txBody>
      </p:sp>
      <p:pic>
        <p:nvPicPr>
          <p:cNvPr id="4"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514600"/>
            <a:ext cx="7772400" cy="1470025"/>
          </a:xfrm>
          <a:solidFill>
            <a:srgbClr val="C00000"/>
          </a:solidFill>
        </p:spPr>
        <p:txBody>
          <a:bodyPr/>
          <a:lstStyle/>
          <a:p>
            <a:r>
              <a:rPr lang="en-US" dirty="0" smtClean="0">
                <a:solidFill>
                  <a:srgbClr val="FFFF00"/>
                </a:solidFill>
              </a:rPr>
              <a:t>COMUNICACION SERIAL DE DATOS</a:t>
            </a:r>
            <a:endParaRPr lang="en-US" dirty="0">
              <a:solidFill>
                <a:srgbClr val="FFFF00"/>
              </a:solidFill>
            </a:endParaRPr>
          </a:p>
        </p:txBody>
      </p:sp>
      <p:pic>
        <p:nvPicPr>
          <p:cNvPr id="7"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a:stretch>
            <a:fillRect/>
          </a:stretch>
        </p:blipFill>
        <p:spPr bwMode="auto">
          <a:xfrm>
            <a:off x="533400" y="4267200"/>
            <a:ext cx="7511432" cy="1516380"/>
          </a:xfrm>
          <a:prstGeom prst="rect">
            <a:avLst/>
          </a:prstGeom>
          <a:noFill/>
          <a:ln w="9525">
            <a:noFill/>
            <a:miter lim="800000"/>
            <a:headEnd/>
            <a:tailEnd/>
          </a:ln>
        </p:spPr>
      </p:pic>
      <p:sp>
        <p:nvSpPr>
          <p:cNvPr id="6" name="5 CuadroTexto"/>
          <p:cNvSpPr txBox="1"/>
          <p:nvPr/>
        </p:nvSpPr>
        <p:spPr>
          <a:xfrm>
            <a:off x="457200" y="1676400"/>
            <a:ext cx="8001000" cy="3816429"/>
          </a:xfrm>
          <a:prstGeom prst="rect">
            <a:avLst/>
          </a:prstGeom>
          <a:noFill/>
        </p:spPr>
        <p:txBody>
          <a:bodyPr wrap="square" rtlCol="0">
            <a:spAutoFit/>
          </a:bodyPr>
          <a:lstStyle/>
          <a:p>
            <a:r>
              <a:rPr lang="es-EC" sz="2800" dirty="0" smtClean="0"/>
              <a:t>Este modo no usa señal de reloj, y el formato de los datos que se transfieren es muy simple como se ilustra abajo.</a:t>
            </a:r>
          </a:p>
          <a:p>
            <a:r>
              <a:rPr lang="es-EC" sz="2800" dirty="0" smtClean="0"/>
              <a:t>El UART transmite y recibe datos usando el formato </a:t>
            </a:r>
            <a:r>
              <a:rPr lang="es-EC" sz="2800" b="1" dirty="0" smtClean="0"/>
              <a:t>non-</a:t>
            </a:r>
            <a:r>
              <a:rPr lang="es-EC" sz="2800" b="1" dirty="0" err="1" smtClean="0"/>
              <a:t>return</a:t>
            </a:r>
            <a:r>
              <a:rPr lang="es-EC" sz="2800" b="1" dirty="0" smtClean="0"/>
              <a:t>-</a:t>
            </a:r>
            <a:r>
              <a:rPr lang="es-EC" sz="2800" b="1" dirty="0" err="1" smtClean="0"/>
              <a:t>to</a:t>
            </a:r>
            <a:r>
              <a:rPr lang="es-EC" sz="2800" b="1" dirty="0" smtClean="0"/>
              <a:t>-</a:t>
            </a:r>
            <a:r>
              <a:rPr lang="es-EC" sz="2800" b="1" dirty="0" err="1" smtClean="0"/>
              <a:t>zero</a:t>
            </a:r>
            <a:r>
              <a:rPr lang="es-EC" sz="2800" b="1" dirty="0" smtClean="0"/>
              <a:t> (NRZ).</a:t>
            </a:r>
          </a:p>
          <a:p>
            <a:endParaRPr lang="es-EC" sz="2800" dirty="0" smtClean="0"/>
          </a:p>
          <a:p>
            <a:endParaRPr lang="es-EC" sz="2800" dirty="0" smtClean="0"/>
          </a:p>
          <a:p>
            <a:endParaRPr lang="es-EC" sz="2800" dirty="0" smtClean="0"/>
          </a:p>
          <a:p>
            <a:endParaRPr lang="en-US" dirty="0"/>
          </a:p>
        </p:txBody>
      </p:sp>
      <p:sp>
        <p:nvSpPr>
          <p:cNvPr id="7" name="1 Título"/>
          <p:cNvSpPr>
            <a:spLocks noGrp="1"/>
          </p:cNvSpPr>
          <p:nvPr>
            <p:ph type="title"/>
          </p:nvPr>
        </p:nvSpPr>
        <p:spPr>
          <a:solidFill>
            <a:srgbClr val="C00000"/>
          </a:solidFill>
        </p:spPr>
        <p:txBody>
          <a:bodyPr/>
          <a:lstStyle/>
          <a:p>
            <a:r>
              <a:rPr lang="en-US" dirty="0" err="1" smtClean="0">
                <a:solidFill>
                  <a:schemeClr val="bg1"/>
                </a:solidFill>
              </a:rPr>
              <a:t>Modo</a:t>
            </a:r>
            <a:r>
              <a:rPr lang="en-US" dirty="0" smtClean="0">
                <a:solidFill>
                  <a:schemeClr val="bg1"/>
                </a:solidFill>
              </a:rPr>
              <a:t> </a:t>
            </a:r>
            <a:r>
              <a:rPr lang="en-US" dirty="0" err="1" smtClean="0">
                <a:solidFill>
                  <a:schemeClr val="bg1"/>
                </a:solidFill>
              </a:rPr>
              <a:t>Asíncrono</a:t>
            </a:r>
            <a:endParaRPr lang="en-US" dirty="0">
              <a:solidFill>
                <a:schemeClr val="bg1"/>
              </a:solidFill>
            </a:endParaRPr>
          </a:p>
        </p:txBody>
      </p:sp>
      <p:pic>
        <p:nvPicPr>
          <p:cNvPr id="5"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8"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lstStyle/>
          <a:p>
            <a:r>
              <a:rPr lang="en-US" dirty="0" smtClean="0">
                <a:solidFill>
                  <a:schemeClr val="bg1"/>
                </a:solidFill>
              </a:rPr>
              <a:t>UART: Transmisor Asíncrono</a:t>
            </a:r>
            <a:endParaRPr lang="en-US" dirty="0">
              <a:solidFill>
                <a:schemeClr val="bg1"/>
              </a:solidFill>
            </a:endParaRPr>
          </a:p>
        </p:txBody>
      </p:sp>
      <p:pic>
        <p:nvPicPr>
          <p:cNvPr id="4098" name="Picture 2"/>
          <p:cNvPicPr>
            <a:picLocks noGrp="1" noChangeAspect="1" noChangeArrowheads="1"/>
          </p:cNvPicPr>
          <p:nvPr>
            <p:ph idx="1"/>
          </p:nvPr>
        </p:nvPicPr>
        <p:blipFill>
          <a:blip r:embed="rId3" cstate="print"/>
          <a:srcRect/>
          <a:stretch>
            <a:fillRect/>
          </a:stretch>
        </p:blipFill>
        <p:spPr bwMode="auto">
          <a:xfrm>
            <a:off x="0" y="1752600"/>
            <a:ext cx="8305800" cy="4899385"/>
          </a:xfrm>
          <a:prstGeom prst="rect">
            <a:avLst/>
          </a:prstGeom>
          <a:noFill/>
          <a:ln w="9525">
            <a:noFill/>
            <a:miter lim="800000"/>
            <a:headEnd/>
            <a:tailEnd/>
          </a:ln>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7772400" cy="4419600"/>
          </a:xfrm>
        </p:spPr>
        <p:txBody>
          <a:bodyPr>
            <a:normAutofit fontScale="85000" lnSpcReduction="10000"/>
          </a:bodyPr>
          <a:lstStyle/>
          <a:p>
            <a:pPr algn="just">
              <a:buNone/>
            </a:pPr>
            <a:r>
              <a:rPr lang="es-EC" dirty="0" smtClean="0"/>
              <a:t>	Para habilitar el transmisor del UART es necesario definir el estado de los siguientes bits:</a:t>
            </a:r>
          </a:p>
          <a:p>
            <a:pPr algn="just"/>
            <a:r>
              <a:rPr lang="es-EC" dirty="0" smtClean="0"/>
              <a:t>TXEN=1 – habilita el transmisor;</a:t>
            </a:r>
          </a:p>
          <a:p>
            <a:pPr algn="just"/>
            <a:r>
              <a:rPr lang="es-EC" dirty="0" smtClean="0"/>
              <a:t>SYNC=0 – define modo asíncrono;</a:t>
            </a:r>
          </a:p>
          <a:p>
            <a:pPr algn="just"/>
            <a:r>
              <a:rPr lang="es-EC" dirty="0" smtClean="0"/>
              <a:t>SPEN=1 – bit del registro RCSTA, habilita el UART y el pin TX/CK se configura automáticamente como salida.</a:t>
            </a:r>
          </a:p>
          <a:p>
            <a:pPr algn="just"/>
            <a:r>
              <a:rPr lang="es-EC" dirty="0" smtClean="0"/>
              <a:t>La parte central del transmisor es el registro de desplazamiento TSR, que no es accesible por el usuario.</a:t>
            </a:r>
            <a:endParaRPr lang="es-EC" dirty="0"/>
          </a:p>
        </p:txBody>
      </p:sp>
      <p:sp>
        <p:nvSpPr>
          <p:cNvPr id="4" name="1 Título"/>
          <p:cNvSpPr>
            <a:spLocks noGrp="1"/>
          </p:cNvSpPr>
          <p:nvPr>
            <p:ph type="title"/>
          </p:nvPr>
        </p:nvSpPr>
        <p:spPr>
          <a:solidFill>
            <a:srgbClr val="C00000"/>
          </a:solidFill>
        </p:spPr>
        <p:txBody>
          <a:bodyPr/>
          <a:lstStyle/>
          <a:p>
            <a:r>
              <a:rPr lang="en-US" dirty="0" smtClean="0">
                <a:solidFill>
                  <a:schemeClr val="bg1"/>
                </a:solidFill>
              </a:rPr>
              <a:t>UART: Transmisor Asíncrono</a:t>
            </a:r>
            <a:endParaRPr lang="en-US" dirty="0">
              <a:solidFill>
                <a:schemeClr val="bg1"/>
              </a:solidFill>
            </a:endParaRPr>
          </a:p>
        </p:txBody>
      </p:sp>
      <p:pic>
        <p:nvPicPr>
          <p:cNvPr id="5"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lstStyle/>
          <a:p>
            <a:r>
              <a:rPr lang="en-US" dirty="0" err="1" smtClean="0">
                <a:solidFill>
                  <a:schemeClr val="bg1"/>
                </a:solidFill>
              </a:rPr>
              <a:t>Modo</a:t>
            </a:r>
            <a:r>
              <a:rPr lang="en-US" dirty="0" smtClean="0">
                <a:solidFill>
                  <a:schemeClr val="bg1"/>
                </a:solidFill>
              </a:rPr>
              <a:t> </a:t>
            </a:r>
            <a:r>
              <a:rPr lang="en-US" dirty="0" err="1" smtClean="0">
                <a:solidFill>
                  <a:schemeClr val="bg1"/>
                </a:solidFill>
              </a:rPr>
              <a:t>Asíncrono</a:t>
            </a:r>
            <a:endParaRPr lang="en-US" dirty="0">
              <a:solidFill>
                <a:schemeClr val="bg1"/>
              </a:solidFill>
            </a:endParaRPr>
          </a:p>
        </p:txBody>
      </p:sp>
      <p:sp>
        <p:nvSpPr>
          <p:cNvPr id="3" name="2 Marcador de contenido"/>
          <p:cNvSpPr>
            <a:spLocks noGrp="1"/>
          </p:cNvSpPr>
          <p:nvPr>
            <p:ph idx="1"/>
          </p:nvPr>
        </p:nvSpPr>
        <p:spPr>
          <a:xfrm>
            <a:off x="457200" y="1600201"/>
            <a:ext cx="7772400" cy="4343400"/>
          </a:xfrm>
        </p:spPr>
        <p:txBody>
          <a:bodyPr>
            <a:normAutofit fontScale="85000" lnSpcReduction="20000"/>
          </a:bodyPr>
          <a:lstStyle/>
          <a:p>
            <a:pPr algn="just">
              <a:buNone/>
            </a:pPr>
            <a:r>
              <a:rPr lang="es-EC" dirty="0" smtClean="0"/>
              <a:t>	Cada dato se trasfiere de la manera siguiente:</a:t>
            </a:r>
            <a:endParaRPr lang="es-EC" b="1" dirty="0" smtClean="0"/>
          </a:p>
          <a:p>
            <a:pPr algn="just"/>
            <a:r>
              <a:rPr lang="es-EC" dirty="0" smtClean="0"/>
              <a:t>En reposo, la línea TX tiene nivel lógico alto (1);</a:t>
            </a:r>
          </a:p>
          <a:p>
            <a:pPr algn="just"/>
            <a:r>
              <a:rPr lang="es-EC" dirty="0" smtClean="0"/>
              <a:t>La transmisión se inicia con el bit START que siempre es un cero (0);</a:t>
            </a:r>
          </a:p>
          <a:p>
            <a:pPr algn="just"/>
            <a:r>
              <a:rPr lang="es-EC" dirty="0" smtClean="0"/>
              <a:t>Cada dato puede ser de 8 o 9 bits ( el bit LSB se transfiere primero);</a:t>
            </a:r>
          </a:p>
          <a:p>
            <a:pPr algn="just"/>
            <a:r>
              <a:rPr lang="es-EC" dirty="0" smtClean="0"/>
              <a:t>La transmisión termina con el bit STOP que siempre es un uno (1);</a:t>
            </a:r>
          </a:p>
          <a:p>
            <a:pPr algn="just"/>
            <a:r>
              <a:rPr lang="es-EC" dirty="0" smtClean="0"/>
              <a:t>La comunicación se ajusta al estándar RS232;</a:t>
            </a:r>
          </a:p>
          <a:p>
            <a:pPr algn="just"/>
            <a:r>
              <a:rPr lang="es-EC" dirty="0" smtClean="0"/>
              <a:t>El integrado MAX 232 se usa para la conversión de los niveles de voltaje.</a:t>
            </a:r>
          </a:p>
          <a:p>
            <a:pPr>
              <a:buNone/>
            </a:pPr>
            <a:endParaRPr lang="en-US" dirty="0" smtClean="0"/>
          </a:p>
          <a:p>
            <a:pPr>
              <a:buNone/>
            </a:pPr>
            <a:endParaRPr lang="en-US" dirty="0"/>
          </a:p>
        </p:txBody>
      </p:sp>
      <p:pic>
        <p:nvPicPr>
          <p:cNvPr id="5"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pPr>
              <a:buNone/>
            </a:pPr>
            <a:r>
              <a:rPr lang="es-EC" dirty="0" smtClean="0"/>
              <a:t>	El dato a transmitir debe cargarse en el registro TXREG, que causa los eventos siguientes:</a:t>
            </a:r>
          </a:p>
          <a:p>
            <a:r>
              <a:rPr lang="es-EC" dirty="0" smtClean="0"/>
              <a:t>El byte se transfiere de manera inmediata al registro TSR;</a:t>
            </a:r>
          </a:p>
          <a:p>
            <a:r>
              <a:rPr lang="es-EC" dirty="0" smtClean="0"/>
              <a:t>TXREG permanece vacío, lo que se indica  encendiendo la bandera TXIF del registro PIR1. Si el bit TXIE de PIE1 está encendido entonces se genera una interrupción;</a:t>
            </a:r>
          </a:p>
          <a:p>
            <a:r>
              <a:rPr lang="es-EC" dirty="0" smtClean="0"/>
              <a:t>La bandera TXIF no se encera por software, sino escribiendo un nuevo dato en TXREG.</a:t>
            </a:r>
          </a:p>
          <a:p>
            <a:r>
              <a:rPr lang="es-EC" dirty="0" smtClean="0"/>
              <a:t>Los datos se ubican en la patita TX en sincronización con  el reloj interno: bit START….datos….bit STOP.</a:t>
            </a:r>
          </a:p>
          <a:p>
            <a:r>
              <a:rPr lang="es-EC" dirty="0" smtClean="0"/>
              <a:t>Cuando el último bit sale del registro TSR automáticamente se enciende la bandera TRMT del registro TXSTA;</a:t>
            </a:r>
          </a:p>
          <a:p>
            <a:r>
              <a:rPr lang="es-EC" dirty="0" smtClean="0"/>
              <a:t>Mientras tanto , si el registro TXREG ha recibido un nuevo dato, todo el procedimiento se repetirá tan pronto se termine de transmitir el bit STOP del dato previo.</a:t>
            </a:r>
          </a:p>
        </p:txBody>
      </p:sp>
      <p:sp>
        <p:nvSpPr>
          <p:cNvPr id="4" name="1 Título"/>
          <p:cNvSpPr>
            <a:spLocks noGrp="1"/>
          </p:cNvSpPr>
          <p:nvPr>
            <p:ph type="title"/>
          </p:nvPr>
        </p:nvSpPr>
        <p:spPr>
          <a:solidFill>
            <a:srgbClr val="C00000"/>
          </a:solidFill>
        </p:spPr>
        <p:txBody>
          <a:bodyPr/>
          <a:lstStyle/>
          <a:p>
            <a:r>
              <a:rPr lang="en-US" dirty="0" smtClean="0">
                <a:solidFill>
                  <a:schemeClr val="bg1"/>
                </a:solidFill>
              </a:rPr>
              <a:t>UART: Transmisor Asíncrono</a:t>
            </a:r>
            <a:endParaRPr lang="en-US" dirty="0">
              <a:solidFill>
                <a:schemeClr val="bg1"/>
              </a:solidFill>
            </a:endParaRPr>
          </a:p>
        </p:txBody>
      </p:sp>
      <p:pic>
        <p:nvPicPr>
          <p:cNvPr id="5"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lstStyle/>
          <a:p>
            <a:r>
              <a:rPr lang="en-US" dirty="0" smtClean="0">
                <a:solidFill>
                  <a:schemeClr val="bg1"/>
                </a:solidFill>
              </a:rPr>
              <a:t>UART: Receptor Asíncrono</a:t>
            </a:r>
            <a:endParaRPr lang="en-US" dirty="0">
              <a:solidFill>
                <a:schemeClr val="bg1"/>
              </a:solidFill>
            </a:endParaRPr>
          </a:p>
        </p:txBody>
      </p:sp>
      <p:pic>
        <p:nvPicPr>
          <p:cNvPr id="5122" name="Picture 2"/>
          <p:cNvPicPr>
            <a:picLocks noGrp="1" noChangeAspect="1" noChangeArrowheads="1"/>
          </p:cNvPicPr>
          <p:nvPr>
            <p:ph idx="1"/>
          </p:nvPr>
        </p:nvPicPr>
        <p:blipFill>
          <a:blip r:embed="rId3" cstate="print"/>
          <a:srcRect/>
          <a:stretch>
            <a:fillRect/>
          </a:stretch>
        </p:blipFill>
        <p:spPr bwMode="auto">
          <a:xfrm>
            <a:off x="0" y="1371600"/>
            <a:ext cx="8818348" cy="4680064"/>
          </a:xfrm>
          <a:prstGeom prst="rect">
            <a:avLst/>
          </a:prstGeom>
          <a:noFill/>
          <a:ln w="9525">
            <a:noFill/>
            <a:miter lim="800000"/>
            <a:headEnd/>
            <a:tailEnd/>
          </a:ln>
        </p:spPr>
      </p:pic>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6" name="5 Rectángulo"/>
          <p:cNvSpPr/>
          <p:nvPr/>
        </p:nvSpPr>
        <p:spPr>
          <a:xfrm>
            <a:off x="8286776" y="6143644"/>
            <a:ext cx="857224" cy="535531"/>
          </a:xfrm>
          <a:prstGeom prst="rect">
            <a:avLst/>
          </a:prstGeom>
        </p:spPr>
        <p:txBody>
          <a:bodyPr wrap="square">
            <a:spAutoFit/>
          </a:bodyPr>
          <a:lstStyle/>
          <a:p>
            <a:pPr>
              <a:lnSpc>
                <a:spcPct val="90000"/>
              </a:lnSpc>
            </a:pPr>
            <a:r>
              <a:rPr lang="es-EC" sz="3200" b="1" i="1" dirty="0" smtClean="0">
                <a:solidFill>
                  <a:srgbClr val="0000FF"/>
                </a:solidFill>
                <a:latin typeface="Arial" pitchFamily="34" charset="0"/>
                <a:cs typeface="Arial" pitchFamily="34" charset="0"/>
              </a:rPr>
              <a:t> </a:t>
            </a:r>
            <a:endParaRPr lang="es-EC" sz="3200" b="1" dirty="0" smtClean="0">
              <a:solidFill>
                <a:srgbClr val="0000FF"/>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001000" cy="4343400"/>
          </a:xfrm>
        </p:spPr>
        <p:txBody>
          <a:bodyPr>
            <a:normAutofit fontScale="85000" lnSpcReduction="20000"/>
          </a:bodyPr>
          <a:lstStyle/>
          <a:p>
            <a:pPr algn="just"/>
            <a:r>
              <a:rPr lang="es-EC" dirty="0" smtClean="0"/>
              <a:t>Para habilitar la recepción asíncrona de datos se requiere definir el estado de los bits siguientes:</a:t>
            </a:r>
          </a:p>
          <a:p>
            <a:pPr algn="just"/>
            <a:r>
              <a:rPr lang="es-EC" b="1" dirty="0" smtClean="0"/>
              <a:t>CREN = 1</a:t>
            </a:r>
            <a:r>
              <a:rPr lang="es-EC" dirty="0" smtClean="0"/>
              <a:t> – Habilita receptor, bit del registro RCSTA;</a:t>
            </a:r>
          </a:p>
          <a:p>
            <a:pPr algn="just"/>
            <a:r>
              <a:rPr lang="es-EC" b="1" dirty="0" smtClean="0"/>
              <a:t>SYNC = 0</a:t>
            </a:r>
            <a:r>
              <a:rPr lang="es-EC" dirty="0" smtClean="0"/>
              <a:t> – define modo asíncrono, bit de registro TXSTA.</a:t>
            </a:r>
          </a:p>
          <a:p>
            <a:pPr algn="just"/>
            <a:r>
              <a:rPr lang="es-EC" b="1" dirty="0" smtClean="0"/>
              <a:t>SPEN = 1</a:t>
            </a:r>
            <a:r>
              <a:rPr lang="es-EC" dirty="0" smtClean="0"/>
              <a:t> – bit de registro RCSTA , habilita UART y el pin RX/DT es automáticamente configurado como entrada. </a:t>
            </a:r>
          </a:p>
          <a:p>
            <a:pPr algn="just"/>
            <a:r>
              <a:rPr lang="es-EC" dirty="0" smtClean="0"/>
              <a:t>Cuando todo esto se cumple y se detecta el bit START, el dato se transfiere al registro de desplazamiento RSR a través del pin RX.</a:t>
            </a:r>
          </a:p>
          <a:p>
            <a:endParaRPr lang="en-US" dirty="0" smtClean="0"/>
          </a:p>
          <a:p>
            <a:endParaRPr lang="en-US" dirty="0" smtClean="0"/>
          </a:p>
          <a:p>
            <a:endParaRPr lang="en-US" dirty="0" smtClean="0"/>
          </a:p>
          <a:p>
            <a:endParaRPr lang="en-US" dirty="0" smtClean="0"/>
          </a:p>
          <a:p>
            <a:endParaRPr lang="en-US" dirty="0"/>
          </a:p>
        </p:txBody>
      </p:sp>
      <p:sp>
        <p:nvSpPr>
          <p:cNvPr id="4" name="1 Título"/>
          <p:cNvSpPr>
            <a:spLocks noGrp="1"/>
          </p:cNvSpPr>
          <p:nvPr>
            <p:ph type="title"/>
          </p:nvPr>
        </p:nvSpPr>
        <p:spPr>
          <a:solidFill>
            <a:srgbClr val="C00000"/>
          </a:solidFill>
        </p:spPr>
        <p:txBody>
          <a:bodyPr/>
          <a:lstStyle/>
          <a:p>
            <a:r>
              <a:rPr lang="en-US" dirty="0" smtClean="0">
                <a:solidFill>
                  <a:schemeClr val="bg1"/>
                </a:solidFill>
              </a:rPr>
              <a:t>UART: Receptor Asíncrono</a:t>
            </a:r>
            <a:endParaRPr lang="en-US" dirty="0">
              <a:solidFill>
                <a:schemeClr val="bg1"/>
              </a:solidFill>
            </a:endParaRPr>
          </a:p>
        </p:txBody>
      </p:sp>
      <p:pic>
        <p:nvPicPr>
          <p:cNvPr id="5"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47800"/>
            <a:ext cx="8229600" cy="4800600"/>
          </a:xfrm>
        </p:spPr>
        <p:txBody>
          <a:bodyPr>
            <a:normAutofit fontScale="62500" lnSpcReduction="20000"/>
          </a:bodyPr>
          <a:lstStyle/>
          <a:p>
            <a:pPr>
              <a:buNone/>
            </a:pPr>
            <a:r>
              <a:rPr lang="es-EC" dirty="0" smtClean="0"/>
              <a:t>	Cuando se recibe el bit STOP los eventos siguientes ocurren:</a:t>
            </a:r>
          </a:p>
          <a:p>
            <a:r>
              <a:rPr lang="es-EC" dirty="0" smtClean="0"/>
              <a:t>El dato recibido automáticamente se transfiere al registro RCREG (si está vacío);</a:t>
            </a:r>
          </a:p>
          <a:p>
            <a:r>
              <a:rPr lang="es-EC" dirty="0" smtClean="0"/>
              <a:t>La bandera RCIF se enciende, se genera interrupción si está habilitada con RCIE del registro PIE1.</a:t>
            </a:r>
          </a:p>
          <a:p>
            <a:r>
              <a:rPr lang="es-EC" dirty="0" smtClean="0"/>
              <a:t>La bandera RCIF se encera solamente leyendo el buffer RCREG que es una FIFO que permite la recepción de dos caracteres.</a:t>
            </a:r>
          </a:p>
          <a:p>
            <a:r>
              <a:rPr lang="es-EC" dirty="0" smtClean="0"/>
              <a:t>Si el buffer RCREG esta lleno con dos caracteres y el registro de desplazamiento RSR detecta un nuevo bit STOP, entonces el bit de error OEER se enciende. No es posible recibir datos con OEER=1.</a:t>
            </a:r>
          </a:p>
          <a:p>
            <a:r>
              <a:rPr lang="es-EC" dirty="0" smtClean="0"/>
              <a:t>El bit de error OEER debe encerarse, para lograrlo se reinicia la comunicación y luego se enciende el bit CREN, de esta forma el receptor queda nuevamente operativo.</a:t>
            </a:r>
          </a:p>
          <a:p>
            <a:r>
              <a:rPr lang="es-EC" dirty="0" smtClean="0"/>
              <a:t>Si el bit STOP es cero en el instante de su muestreo se enciende el bit de error FERR del registro RCSTA.</a:t>
            </a:r>
          </a:p>
          <a:p>
            <a:r>
              <a:rPr lang="es-EC" dirty="0" smtClean="0"/>
              <a:t>Para habilitar la recepción de datos de 9 bits, debe encenderse el bit RX9 del registro TXSTA.</a:t>
            </a:r>
          </a:p>
          <a:p>
            <a:endParaRPr lang="en-US" dirty="0"/>
          </a:p>
        </p:txBody>
      </p:sp>
      <p:sp>
        <p:nvSpPr>
          <p:cNvPr id="4" name="1 Título"/>
          <p:cNvSpPr>
            <a:spLocks noGrp="1"/>
          </p:cNvSpPr>
          <p:nvPr>
            <p:ph type="title"/>
          </p:nvPr>
        </p:nvSpPr>
        <p:spPr>
          <a:solidFill>
            <a:srgbClr val="C00000"/>
          </a:solidFill>
        </p:spPr>
        <p:txBody>
          <a:bodyPr/>
          <a:lstStyle/>
          <a:p>
            <a:r>
              <a:rPr lang="en-US" dirty="0" smtClean="0">
                <a:solidFill>
                  <a:schemeClr val="bg1"/>
                </a:solidFill>
              </a:rPr>
              <a:t>UART: Receptor Asíncrono</a:t>
            </a:r>
            <a:endParaRPr lang="en-US" dirty="0">
              <a:solidFill>
                <a:schemeClr val="bg1"/>
              </a:solidFill>
            </a:endParaRPr>
          </a:p>
        </p:txBody>
      </p:sp>
      <p:pic>
        <p:nvPicPr>
          <p:cNvPr id="5"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
        <p:nvSpPr>
          <p:cNvPr id="7" name="6 Rectángulo"/>
          <p:cNvSpPr/>
          <p:nvPr/>
        </p:nvSpPr>
        <p:spPr>
          <a:xfrm>
            <a:off x="8286776" y="6143644"/>
            <a:ext cx="857224" cy="535531"/>
          </a:xfrm>
          <a:prstGeom prst="rect">
            <a:avLst/>
          </a:prstGeom>
        </p:spPr>
        <p:txBody>
          <a:bodyPr wrap="square">
            <a:spAutoFit/>
          </a:bodyPr>
          <a:lstStyle/>
          <a:p>
            <a:pPr>
              <a:lnSpc>
                <a:spcPct val="90000"/>
              </a:lnSpc>
            </a:pPr>
            <a:r>
              <a:rPr lang="es-EC" sz="3200" b="1" i="1" dirty="0" smtClean="0">
                <a:solidFill>
                  <a:srgbClr val="0000FF"/>
                </a:solidFill>
                <a:latin typeface="Arial" pitchFamily="34" charset="0"/>
                <a:cs typeface="Arial" pitchFamily="34" charset="0"/>
              </a:rPr>
              <a:t> </a:t>
            </a:r>
            <a:endParaRPr lang="es-EC" sz="3200" b="1" dirty="0" smtClean="0">
              <a:solidFill>
                <a:srgbClr val="0000FF"/>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lstStyle/>
          <a:p>
            <a:r>
              <a:rPr lang="en-US" dirty="0" smtClean="0">
                <a:solidFill>
                  <a:schemeClr val="bg1"/>
                </a:solidFill>
              </a:rPr>
              <a:t>DETECCION DE ERROR FERR</a:t>
            </a:r>
            <a:endParaRPr lang="en-US" dirty="0">
              <a:solidFill>
                <a:schemeClr val="bg1"/>
              </a:solidFill>
            </a:endParaRPr>
          </a:p>
        </p:txBody>
      </p:sp>
      <p:sp>
        <p:nvSpPr>
          <p:cNvPr id="3" name="2 Marcador de contenido"/>
          <p:cNvSpPr>
            <a:spLocks noGrp="1"/>
          </p:cNvSpPr>
          <p:nvPr>
            <p:ph idx="1"/>
          </p:nvPr>
        </p:nvSpPr>
        <p:spPr/>
        <p:txBody>
          <a:bodyPr>
            <a:normAutofit fontScale="77500" lnSpcReduction="20000"/>
          </a:bodyPr>
          <a:lstStyle/>
          <a:p>
            <a:r>
              <a:rPr lang="es-EC" dirty="0" smtClean="0"/>
              <a:t>El error FERR (FERR=1) no genera Interrupción por si solo</a:t>
            </a:r>
          </a:p>
          <a:p>
            <a:r>
              <a:rPr lang="es-EC" dirty="0" smtClean="0"/>
              <a:t>Si este bit esta encendido, el último dato recibido tiene error</a:t>
            </a:r>
          </a:p>
          <a:p>
            <a:r>
              <a:rPr lang="es-EC" dirty="0" smtClean="0"/>
              <a:t>El error FERR (FERR=1) no bloquea la recepción de nuevos datos</a:t>
            </a:r>
          </a:p>
          <a:p>
            <a:r>
              <a:rPr lang="es-EC" dirty="0" smtClean="0"/>
              <a:t>FERR se encera leyendo el buffer RCREG, lo que significa que debemos verificar su estado antes de leer el dato recibido.</a:t>
            </a:r>
          </a:p>
          <a:p>
            <a:r>
              <a:rPr lang="es-EC" dirty="0" smtClean="0"/>
              <a:t>FERR no se encera por software. Si es necesario hacerlo, lo logramos encerando el bit SPEN del registro RCSTA que también genera un RESET completo del EUART.</a:t>
            </a:r>
          </a:p>
        </p:txBody>
      </p:sp>
      <p:pic>
        <p:nvPicPr>
          <p:cNvPr id="4"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52601"/>
            <a:ext cx="7696200" cy="3962400"/>
          </a:xfrm>
        </p:spPr>
        <p:txBody>
          <a:bodyPr>
            <a:normAutofit fontScale="85000" lnSpcReduction="10000"/>
          </a:bodyPr>
          <a:lstStyle/>
          <a:p>
            <a:pPr algn="just">
              <a:buNone/>
            </a:pPr>
            <a:r>
              <a:rPr lang="es-EC" dirty="0" smtClean="0"/>
              <a:t>	Las consecuencias de este error son:</a:t>
            </a:r>
          </a:p>
          <a:p>
            <a:pPr algn="just"/>
            <a:r>
              <a:rPr lang="es-EC" dirty="0" smtClean="0"/>
              <a:t>Los datos almacenados en FIFO pueden leerse normalmente;</a:t>
            </a:r>
          </a:p>
          <a:p>
            <a:pPr algn="just"/>
            <a:r>
              <a:rPr lang="es-EC" dirty="0" smtClean="0"/>
              <a:t>No es posible recibir datos mientras OERR=1, sino hasta que OERR=0.</a:t>
            </a:r>
          </a:p>
          <a:p>
            <a:pPr algn="just"/>
            <a:r>
              <a:rPr lang="es-EC" dirty="0" smtClean="0"/>
              <a:t>Este bit OERR no se accede directamente; para encerarlo es necesario encerar el bit CREN del registro RCSTA o provocar un RESET del sistema UART encerando el bit SPEN en el registro RCSTA.</a:t>
            </a:r>
          </a:p>
          <a:p>
            <a:endParaRPr lang="en-US" dirty="0" smtClean="0"/>
          </a:p>
          <a:p>
            <a:endParaRPr lang="en-US" dirty="0"/>
          </a:p>
        </p:txBody>
      </p:sp>
      <p:sp>
        <p:nvSpPr>
          <p:cNvPr id="4" name="1 Título"/>
          <p:cNvSpPr>
            <a:spLocks noGrp="1"/>
          </p:cNvSpPr>
          <p:nvPr>
            <p:ph type="title"/>
          </p:nvPr>
        </p:nvSpPr>
        <p:spPr>
          <a:solidFill>
            <a:srgbClr val="C00000"/>
          </a:solidFill>
        </p:spPr>
        <p:txBody>
          <a:bodyPr/>
          <a:lstStyle/>
          <a:p>
            <a:r>
              <a:rPr lang="en-US" dirty="0" smtClean="0">
                <a:solidFill>
                  <a:schemeClr val="bg1"/>
                </a:solidFill>
              </a:rPr>
              <a:t>DETECCION DE ERROR OERR</a:t>
            </a:r>
            <a:endParaRPr lang="en-US" dirty="0">
              <a:solidFill>
                <a:schemeClr val="bg1"/>
              </a:solidFill>
            </a:endParaRPr>
          </a:p>
        </p:txBody>
      </p:sp>
      <p:pic>
        <p:nvPicPr>
          <p:cNvPr id="5"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
        <p:nvSpPr>
          <p:cNvPr id="7" name="6 Rectángulo"/>
          <p:cNvSpPr/>
          <p:nvPr/>
        </p:nvSpPr>
        <p:spPr>
          <a:xfrm>
            <a:off x="8286776" y="6143644"/>
            <a:ext cx="857224" cy="535531"/>
          </a:xfrm>
          <a:prstGeom prst="rect">
            <a:avLst/>
          </a:prstGeom>
        </p:spPr>
        <p:txBody>
          <a:bodyPr wrap="square">
            <a:spAutoFit/>
          </a:bodyPr>
          <a:lstStyle/>
          <a:p>
            <a:pPr>
              <a:lnSpc>
                <a:spcPct val="90000"/>
              </a:lnSpc>
            </a:pPr>
            <a:r>
              <a:rPr lang="es-EC" sz="3200" b="1" i="1" dirty="0" smtClean="0">
                <a:solidFill>
                  <a:srgbClr val="0000FF"/>
                </a:solidFill>
                <a:latin typeface="Arial" pitchFamily="34" charset="0"/>
                <a:cs typeface="Arial" pitchFamily="34" charset="0"/>
              </a:rPr>
              <a:t> </a:t>
            </a:r>
            <a:endParaRPr lang="es-EC" sz="3200" b="1" dirty="0" smtClean="0">
              <a:solidFill>
                <a:srgbClr val="0000FF"/>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solidFill>
            <a:schemeClr val="accent2"/>
          </a:solidFill>
        </p:spPr>
        <p:txBody>
          <a:bodyPr>
            <a:normAutofit fontScale="90000"/>
          </a:bodyPr>
          <a:lstStyle/>
          <a:p>
            <a:r>
              <a:rPr lang="es-EC" sz="3600" dirty="0" smtClean="0">
                <a:solidFill>
                  <a:srgbClr val="FFFF00"/>
                </a:solidFill>
              </a:rPr>
              <a:t>Modulo UART:</a:t>
            </a:r>
            <a:r>
              <a:rPr lang="es-EC" sz="3600" dirty="0">
                <a:solidFill>
                  <a:srgbClr val="FFFF00"/>
                </a:solidFill>
              </a:rPr>
              <a:t/>
            </a:r>
            <a:br>
              <a:rPr lang="es-EC" sz="3600" dirty="0">
                <a:solidFill>
                  <a:srgbClr val="FFFF00"/>
                </a:solidFill>
              </a:rPr>
            </a:br>
            <a:r>
              <a:rPr lang="es-EC" sz="3600" dirty="0">
                <a:solidFill>
                  <a:srgbClr val="FFFF00"/>
                </a:solidFill>
              </a:rPr>
              <a:t>Comunicación Serial </a:t>
            </a:r>
            <a:r>
              <a:rPr lang="es-EC" sz="3600" dirty="0" smtClean="0">
                <a:solidFill>
                  <a:srgbClr val="FFFF00"/>
                </a:solidFill>
              </a:rPr>
              <a:t>Asíncrona </a:t>
            </a:r>
            <a:endParaRPr lang="en-US" sz="3600" dirty="0">
              <a:solidFill>
                <a:srgbClr val="FFFF00"/>
              </a:solidFill>
            </a:endParaRPr>
          </a:p>
        </p:txBody>
      </p:sp>
      <p:sp>
        <p:nvSpPr>
          <p:cNvPr id="90115" name="Rectangle 3"/>
          <p:cNvSpPr>
            <a:spLocks noGrp="1" noChangeArrowheads="1"/>
          </p:cNvSpPr>
          <p:nvPr>
            <p:ph type="body" idx="1"/>
          </p:nvPr>
        </p:nvSpPr>
        <p:spPr>
          <a:xfrm>
            <a:off x="468313" y="1989138"/>
            <a:ext cx="7837487" cy="3954462"/>
          </a:xfrm>
        </p:spPr>
        <p:txBody>
          <a:bodyPr>
            <a:normAutofit/>
          </a:bodyPr>
          <a:lstStyle/>
          <a:p>
            <a:r>
              <a:rPr lang="es-EC" sz="2800" dirty="0"/>
              <a:t>Asíncrona significa que no hay reloj de sincronización.</a:t>
            </a:r>
          </a:p>
          <a:p>
            <a:r>
              <a:rPr lang="es-EC" sz="2800" dirty="0"/>
              <a:t>Tiene que sincronizarse por si misma, y lo hace mediante dos bits de control.</a:t>
            </a:r>
          </a:p>
          <a:p>
            <a:r>
              <a:rPr lang="es-EC" sz="2800" dirty="0"/>
              <a:t>Los bits de control son: bit “START” y  bit “STOP”.</a:t>
            </a:r>
          </a:p>
          <a:p>
            <a:r>
              <a:rPr lang="es-EC" sz="2800" dirty="0"/>
              <a:t>En lugar de usar los voltajes normales de 0 y 5 voltios, este usa +12 y -12 voltios.</a:t>
            </a:r>
            <a:endParaRPr lang="en-US" sz="2800" dirty="0"/>
          </a:p>
        </p:txBody>
      </p:sp>
      <p:pic>
        <p:nvPicPr>
          <p:cNvPr id="4"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normAutofit fontScale="90000"/>
          </a:bodyPr>
          <a:lstStyle/>
          <a:p>
            <a:r>
              <a:rPr lang="en-US" dirty="0" err="1" smtClean="0">
                <a:solidFill>
                  <a:schemeClr val="bg1"/>
                </a:solidFill>
              </a:rPr>
              <a:t>Módulo</a:t>
            </a:r>
            <a:r>
              <a:rPr lang="en-US" dirty="0" smtClean="0">
                <a:solidFill>
                  <a:schemeClr val="bg1"/>
                </a:solidFill>
              </a:rPr>
              <a:t> UART del PIC16F887 </a:t>
            </a:r>
            <a:r>
              <a:rPr lang="en-US" dirty="0" err="1" smtClean="0">
                <a:solidFill>
                  <a:schemeClr val="bg1"/>
                </a:solidFill>
              </a:rPr>
              <a:t>conectado</a:t>
            </a:r>
            <a:r>
              <a:rPr lang="en-US" dirty="0" smtClean="0">
                <a:solidFill>
                  <a:schemeClr val="bg1"/>
                </a:solidFill>
              </a:rPr>
              <a:t> al MAX232</a:t>
            </a:r>
            <a:endParaRPr lang="en-US" dirty="0">
              <a:solidFill>
                <a:schemeClr val="bg1"/>
              </a:solidFill>
            </a:endParaRPr>
          </a:p>
        </p:txBody>
      </p:sp>
      <p:pic>
        <p:nvPicPr>
          <p:cNvPr id="3074" name="Picture 2"/>
          <p:cNvPicPr>
            <a:picLocks noGrp="1" noChangeAspect="1" noChangeArrowheads="1"/>
          </p:cNvPicPr>
          <p:nvPr>
            <p:ph idx="1"/>
          </p:nvPr>
        </p:nvPicPr>
        <p:blipFill>
          <a:blip r:embed="rId3" cstate="print"/>
          <a:srcRect/>
          <a:stretch>
            <a:fillRect/>
          </a:stretch>
        </p:blipFill>
        <p:spPr bwMode="auto">
          <a:xfrm>
            <a:off x="381000" y="1524000"/>
            <a:ext cx="7990994" cy="4762075"/>
          </a:xfrm>
          <a:prstGeom prst="rect">
            <a:avLst/>
          </a:prstGeom>
          <a:noFill/>
          <a:ln w="9525">
            <a:noFill/>
            <a:miter lim="800000"/>
            <a:headEnd/>
            <a:tailEnd/>
          </a:ln>
        </p:spPr>
      </p:pic>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lstStyle/>
          <a:p>
            <a:r>
              <a:rPr lang="en-US" dirty="0" smtClean="0">
                <a:solidFill>
                  <a:schemeClr val="bg1"/>
                </a:solidFill>
              </a:rPr>
              <a:t>REGISTRO DE CONTROL TXSTA</a:t>
            </a:r>
            <a:endParaRPr lang="en-US" dirty="0">
              <a:solidFill>
                <a:schemeClr val="bg1"/>
              </a:solidFill>
            </a:endParaRPr>
          </a:p>
        </p:txBody>
      </p:sp>
      <p:pic>
        <p:nvPicPr>
          <p:cNvPr id="6146" name="Picture 2"/>
          <p:cNvPicPr>
            <a:picLocks noGrp="1" noChangeAspect="1" noChangeArrowheads="1"/>
          </p:cNvPicPr>
          <p:nvPr>
            <p:ph idx="1"/>
          </p:nvPr>
        </p:nvPicPr>
        <p:blipFill>
          <a:blip r:embed="rId3" cstate="print"/>
          <a:srcRect/>
          <a:stretch>
            <a:fillRect/>
          </a:stretch>
        </p:blipFill>
        <p:spPr bwMode="auto">
          <a:xfrm>
            <a:off x="274923" y="2590800"/>
            <a:ext cx="8492289" cy="2514600"/>
          </a:xfrm>
          <a:prstGeom prst="rect">
            <a:avLst/>
          </a:prstGeom>
          <a:noFill/>
          <a:ln w="9525">
            <a:noFill/>
            <a:miter lim="800000"/>
            <a:headEnd/>
            <a:tailEnd/>
          </a:ln>
        </p:spPr>
      </p:pic>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1295400"/>
            <a:ext cx="8229600" cy="5821363"/>
          </a:xfrm>
        </p:spPr>
        <p:txBody>
          <a:bodyPr>
            <a:normAutofit fontScale="47500" lnSpcReduction="20000"/>
          </a:bodyPr>
          <a:lstStyle/>
          <a:p>
            <a:r>
              <a:rPr lang="en-US" b="1" dirty="0" smtClean="0"/>
              <a:t>CSRC - Clock Source Select bit</a:t>
            </a:r>
            <a:r>
              <a:rPr lang="en-US" dirty="0" smtClean="0"/>
              <a:t> - determines clock source. It is used only in synchronous mode.</a:t>
            </a:r>
          </a:p>
          <a:p>
            <a:r>
              <a:rPr lang="en-US" dirty="0" smtClean="0"/>
              <a:t>1 - </a:t>
            </a:r>
            <a:r>
              <a:rPr lang="en-US" i="1" dirty="0" smtClean="0"/>
              <a:t>Master</a:t>
            </a:r>
            <a:r>
              <a:rPr lang="en-US" dirty="0" smtClean="0"/>
              <a:t> mode. Clock is generated internally from </a:t>
            </a:r>
            <a:r>
              <a:rPr lang="en-US" i="1" dirty="0" smtClean="0"/>
              <a:t>Baud Rate</a:t>
            </a:r>
            <a:r>
              <a:rPr lang="en-US" dirty="0" smtClean="0"/>
              <a:t> Generator.</a:t>
            </a:r>
          </a:p>
          <a:p>
            <a:r>
              <a:rPr lang="en-US" dirty="0" smtClean="0"/>
              <a:t>0 - </a:t>
            </a:r>
            <a:r>
              <a:rPr lang="en-US" i="1" dirty="0" smtClean="0"/>
              <a:t>Slave</a:t>
            </a:r>
            <a:r>
              <a:rPr lang="en-US" dirty="0" smtClean="0"/>
              <a:t> mode. Clock is generated from external source.</a:t>
            </a:r>
          </a:p>
          <a:p>
            <a:r>
              <a:rPr lang="en-US" b="1" dirty="0" smtClean="0"/>
              <a:t>TX9 - 9-bit Transmit Enable bit</a:t>
            </a:r>
            <a:endParaRPr lang="en-US" dirty="0" smtClean="0"/>
          </a:p>
          <a:p>
            <a:r>
              <a:rPr lang="en-US" dirty="0" smtClean="0"/>
              <a:t>1 - 9-bit data transmission via EUSART system.</a:t>
            </a:r>
          </a:p>
          <a:p>
            <a:r>
              <a:rPr lang="en-US" dirty="0" smtClean="0"/>
              <a:t>0 - 8-bit data transmission via EUSART system.</a:t>
            </a:r>
          </a:p>
          <a:p>
            <a:r>
              <a:rPr lang="en-US" b="1" dirty="0" smtClean="0"/>
              <a:t>TXEN - Transmit Enable bit</a:t>
            </a:r>
            <a:endParaRPr lang="en-US" dirty="0" smtClean="0"/>
          </a:p>
          <a:p>
            <a:r>
              <a:rPr lang="en-US" dirty="0" smtClean="0"/>
              <a:t>1 - Transmission enabled.</a:t>
            </a:r>
          </a:p>
          <a:p>
            <a:r>
              <a:rPr lang="en-US" dirty="0" smtClean="0"/>
              <a:t>0 - Transmission disabled.</a:t>
            </a:r>
          </a:p>
          <a:p>
            <a:r>
              <a:rPr lang="en-US" b="1" dirty="0" smtClean="0"/>
              <a:t>SYNC - EUSART Mode Select bit</a:t>
            </a:r>
            <a:endParaRPr lang="en-US" dirty="0" smtClean="0"/>
          </a:p>
          <a:p>
            <a:r>
              <a:rPr lang="en-US" dirty="0" smtClean="0"/>
              <a:t>1 - EUSART operates in synchronous mode.</a:t>
            </a:r>
          </a:p>
          <a:p>
            <a:r>
              <a:rPr lang="en-US" dirty="0" smtClean="0"/>
              <a:t>0 - EUSART operates in asynchronous mode.</a:t>
            </a:r>
          </a:p>
          <a:p>
            <a:r>
              <a:rPr lang="en-US" b="1" dirty="0" smtClean="0"/>
              <a:t>SENDB - Send Break Character bit</a:t>
            </a:r>
            <a:r>
              <a:rPr lang="en-US" dirty="0" smtClean="0"/>
              <a:t> is only used in asynchronous mode and when it is required to observe LIN bus standard.</a:t>
            </a:r>
          </a:p>
          <a:p>
            <a:r>
              <a:rPr lang="en-US" dirty="0" smtClean="0"/>
              <a:t>1 - </a:t>
            </a:r>
            <a:r>
              <a:rPr lang="en-US" i="1" dirty="0" smtClean="0"/>
              <a:t>Break</a:t>
            </a:r>
            <a:r>
              <a:rPr lang="en-US" dirty="0" smtClean="0"/>
              <a:t> character transmission is enabled.</a:t>
            </a:r>
          </a:p>
          <a:p>
            <a:r>
              <a:rPr lang="en-US" dirty="0" smtClean="0"/>
              <a:t>0 - </a:t>
            </a:r>
            <a:r>
              <a:rPr lang="en-US" i="1" dirty="0" smtClean="0"/>
              <a:t>Break</a:t>
            </a:r>
            <a:r>
              <a:rPr lang="en-US" dirty="0" smtClean="0"/>
              <a:t> character transmission is completed.</a:t>
            </a:r>
          </a:p>
          <a:p>
            <a:r>
              <a:rPr lang="en-US" b="1" dirty="0" smtClean="0"/>
              <a:t>BRGH - High Baud Rate Select bit</a:t>
            </a:r>
            <a:r>
              <a:rPr lang="en-US" dirty="0" smtClean="0"/>
              <a:t> determines baud rate in asynchronous mode. It does not affect EUSART in synchronous mode.</a:t>
            </a:r>
          </a:p>
          <a:p>
            <a:r>
              <a:rPr lang="en-US" dirty="0" smtClean="0"/>
              <a:t>1 - EUSART operates at high speed.</a:t>
            </a:r>
          </a:p>
          <a:p>
            <a:r>
              <a:rPr lang="en-US" dirty="0" smtClean="0"/>
              <a:t>0 - EUSART operates at low speed.</a:t>
            </a:r>
          </a:p>
          <a:p>
            <a:r>
              <a:rPr lang="en-US" b="1" dirty="0" smtClean="0"/>
              <a:t>TRMT - Transmit Shift Register Status bit</a:t>
            </a:r>
            <a:endParaRPr lang="en-US" dirty="0" smtClean="0"/>
          </a:p>
          <a:p>
            <a:r>
              <a:rPr lang="en-US" dirty="0" smtClean="0"/>
              <a:t>1 - TSR register is empty.</a:t>
            </a:r>
          </a:p>
          <a:p>
            <a:r>
              <a:rPr lang="en-US" dirty="0" smtClean="0"/>
              <a:t>0 - TSR register is full.</a:t>
            </a:r>
          </a:p>
          <a:p>
            <a:r>
              <a:rPr lang="en-US" b="1" dirty="0" smtClean="0"/>
              <a:t>TX9D - Ninth bit of Transmit Data</a:t>
            </a:r>
            <a:r>
              <a:rPr lang="en-US" dirty="0" smtClean="0"/>
              <a:t> can be used as address or parity bit.</a:t>
            </a:r>
          </a:p>
          <a:p>
            <a:pPr>
              <a:buNone/>
            </a:pPr>
            <a:endParaRPr lang="en-US" dirty="0"/>
          </a:p>
        </p:txBody>
      </p:sp>
      <p:pic>
        <p:nvPicPr>
          <p:cNvPr id="4098" name="Picture 2"/>
          <p:cNvPicPr>
            <a:picLocks noChangeAspect="1" noChangeArrowheads="1"/>
          </p:cNvPicPr>
          <p:nvPr/>
        </p:nvPicPr>
        <p:blipFill>
          <a:blip r:embed="rId3"/>
          <a:srcRect/>
          <a:stretch>
            <a:fillRect/>
          </a:stretch>
        </p:blipFill>
        <p:spPr bwMode="auto">
          <a:xfrm>
            <a:off x="609600" y="228600"/>
            <a:ext cx="7638691" cy="838200"/>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lstStyle/>
          <a:p>
            <a:r>
              <a:rPr lang="en-US" dirty="0" smtClean="0">
                <a:solidFill>
                  <a:schemeClr val="bg1"/>
                </a:solidFill>
              </a:rPr>
              <a:t>REGISTRO DE CONTROL RCSTA</a:t>
            </a:r>
            <a:endParaRPr lang="en-US" dirty="0">
              <a:solidFill>
                <a:schemeClr val="bg1"/>
              </a:solidFill>
            </a:endParaRPr>
          </a:p>
        </p:txBody>
      </p:sp>
      <p:pic>
        <p:nvPicPr>
          <p:cNvPr id="7170" name="Picture 2"/>
          <p:cNvPicPr>
            <a:picLocks noGrp="1" noChangeAspect="1" noChangeArrowheads="1"/>
          </p:cNvPicPr>
          <p:nvPr>
            <p:ph idx="1"/>
          </p:nvPr>
        </p:nvPicPr>
        <p:blipFill>
          <a:blip r:embed="rId3" cstate="print"/>
          <a:srcRect/>
          <a:stretch>
            <a:fillRect/>
          </a:stretch>
        </p:blipFill>
        <p:spPr bwMode="auto">
          <a:xfrm>
            <a:off x="352763" y="2590800"/>
            <a:ext cx="8338457" cy="2514600"/>
          </a:xfrm>
          <a:prstGeom prst="rect">
            <a:avLst/>
          </a:prstGeom>
          <a:noFill/>
          <a:ln w="9525">
            <a:noFill/>
            <a:miter lim="800000"/>
            <a:headEnd/>
            <a:tailEnd/>
          </a:ln>
        </p:spPr>
      </p:pic>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2000" y="685800"/>
            <a:ext cx="6553200" cy="6172200"/>
          </a:xfrm>
        </p:spPr>
        <p:txBody>
          <a:bodyPr>
            <a:noAutofit/>
          </a:bodyPr>
          <a:lstStyle/>
          <a:p>
            <a:r>
              <a:rPr lang="en-US" sz="1800" b="1" dirty="0" smtClean="0"/>
              <a:t>SPEN - Serial Port Enable bit</a:t>
            </a:r>
            <a:endParaRPr lang="en-US" sz="1800" dirty="0" smtClean="0"/>
          </a:p>
          <a:p>
            <a:r>
              <a:rPr lang="en-US" sz="1800" dirty="0" smtClean="0"/>
              <a:t>1 - Serial port enabled. RX/DT and TX/CK pins are automatically configured as input and output, respectively.</a:t>
            </a:r>
          </a:p>
          <a:p>
            <a:r>
              <a:rPr lang="en-US" sz="1800" dirty="0" smtClean="0"/>
              <a:t>0 - Serial port disabled.</a:t>
            </a:r>
          </a:p>
          <a:p>
            <a:r>
              <a:rPr lang="en-US" sz="1800" b="1" dirty="0" smtClean="0"/>
              <a:t>RX9 - 9-bit Receive Enable bit</a:t>
            </a:r>
            <a:endParaRPr lang="en-US" sz="1800" dirty="0" smtClean="0"/>
          </a:p>
          <a:p>
            <a:r>
              <a:rPr lang="en-US" sz="1800" dirty="0" smtClean="0"/>
              <a:t>1 - Reception of 9-bit data via EUSART system.</a:t>
            </a:r>
          </a:p>
          <a:p>
            <a:r>
              <a:rPr lang="en-US" sz="1800" dirty="0" smtClean="0"/>
              <a:t>0 - Reception of 8-bit data via EUSART system.</a:t>
            </a:r>
          </a:p>
          <a:p>
            <a:r>
              <a:rPr lang="en-US" sz="1800" b="1" dirty="0" smtClean="0"/>
              <a:t>SREN - Single Receive Enable bit</a:t>
            </a:r>
            <a:r>
              <a:rPr lang="en-US" sz="1800" dirty="0" smtClean="0"/>
              <a:t> is used only in synchronous mode when the microcontroller operates as </a:t>
            </a:r>
            <a:r>
              <a:rPr lang="en-US" sz="1800" i="1" dirty="0" smtClean="0"/>
              <a:t>master</a:t>
            </a:r>
            <a:r>
              <a:rPr lang="en-US" sz="1800" dirty="0" smtClean="0"/>
              <a:t>.</a:t>
            </a:r>
          </a:p>
          <a:p>
            <a:r>
              <a:rPr lang="en-US" sz="1800" dirty="0" smtClean="0"/>
              <a:t>1 - Single receive enabled.</a:t>
            </a:r>
          </a:p>
          <a:p>
            <a:r>
              <a:rPr lang="en-US" sz="1800" dirty="0" smtClean="0"/>
              <a:t>0 - Single receive disabled.</a:t>
            </a:r>
          </a:p>
          <a:p>
            <a:r>
              <a:rPr lang="en-US" sz="1800" b="1" dirty="0" smtClean="0"/>
              <a:t>CREN - Continuous Receive Enable bit</a:t>
            </a:r>
            <a:r>
              <a:rPr lang="en-US" sz="1800" dirty="0" smtClean="0"/>
              <a:t> acts differently depending on EUSART mode.</a:t>
            </a:r>
          </a:p>
          <a:p>
            <a:r>
              <a:rPr lang="en-US" sz="1800" dirty="0" smtClean="0"/>
              <a:t>Asynchronous mode:</a:t>
            </a:r>
          </a:p>
          <a:p>
            <a:r>
              <a:rPr lang="en-US" sz="1800" dirty="0" smtClean="0"/>
              <a:t>1 - Receiver enabled.</a:t>
            </a:r>
          </a:p>
          <a:p>
            <a:r>
              <a:rPr lang="en-US" sz="1800" dirty="0" smtClean="0"/>
              <a:t>0 - Receiver disabled.</a:t>
            </a:r>
          </a:p>
          <a:p>
            <a:r>
              <a:rPr lang="en-US" sz="1800" dirty="0" smtClean="0"/>
              <a:t>Synchronous mode:</a:t>
            </a:r>
          </a:p>
          <a:p>
            <a:r>
              <a:rPr lang="en-US" sz="1800" dirty="0" smtClean="0"/>
              <a:t>1 - Enables continuous receive until the CREN bit is cleared.</a:t>
            </a:r>
          </a:p>
          <a:p>
            <a:r>
              <a:rPr lang="en-US" sz="1800" dirty="0" smtClean="0"/>
              <a:t>0 - Disables continuous receive.</a:t>
            </a:r>
          </a:p>
          <a:p>
            <a:pPr>
              <a:buNone/>
            </a:pPr>
            <a:endParaRPr lang="en-US" sz="1400" dirty="0"/>
          </a:p>
        </p:txBody>
      </p:sp>
      <p:pic>
        <p:nvPicPr>
          <p:cNvPr id="5122" name="Picture 2"/>
          <p:cNvPicPr>
            <a:picLocks noChangeAspect="1" noChangeArrowheads="1"/>
          </p:cNvPicPr>
          <p:nvPr/>
        </p:nvPicPr>
        <p:blipFill>
          <a:blip r:embed="rId3"/>
          <a:srcRect/>
          <a:stretch>
            <a:fillRect/>
          </a:stretch>
        </p:blipFill>
        <p:spPr bwMode="auto">
          <a:xfrm>
            <a:off x="1066800" y="152400"/>
            <a:ext cx="6019800" cy="499515"/>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295400"/>
            <a:ext cx="6781800" cy="3840163"/>
          </a:xfrm>
        </p:spPr>
        <p:txBody>
          <a:bodyPr>
            <a:normAutofit fontScale="62500" lnSpcReduction="20000"/>
          </a:bodyPr>
          <a:lstStyle/>
          <a:p>
            <a:r>
              <a:rPr lang="en-US" b="1" dirty="0" smtClean="0"/>
              <a:t>ADDEN - Address Detect Enable bit</a:t>
            </a:r>
            <a:r>
              <a:rPr lang="en-US" dirty="0" smtClean="0"/>
              <a:t> is only used in address detect mode.</a:t>
            </a:r>
          </a:p>
          <a:p>
            <a:r>
              <a:rPr lang="en-US" dirty="0" smtClean="0"/>
              <a:t>1 - Enables address detection on 9-bit data receive.</a:t>
            </a:r>
          </a:p>
          <a:p>
            <a:r>
              <a:rPr lang="en-US" dirty="0" smtClean="0"/>
              <a:t>0 - Disables address detection. The ninth bit can be used as parity bit.</a:t>
            </a:r>
          </a:p>
          <a:p>
            <a:r>
              <a:rPr lang="en-US" b="1" dirty="0" smtClean="0"/>
              <a:t>FERR - Framing Error bit</a:t>
            </a:r>
            <a:endParaRPr lang="en-US" dirty="0" smtClean="0"/>
          </a:p>
          <a:p>
            <a:r>
              <a:rPr lang="en-US" dirty="0" smtClean="0"/>
              <a:t>1 - On receive, </a:t>
            </a:r>
            <a:r>
              <a:rPr lang="en-US" i="1" dirty="0" smtClean="0"/>
              <a:t>Framing Error</a:t>
            </a:r>
            <a:r>
              <a:rPr lang="en-US" dirty="0" smtClean="0"/>
              <a:t> is detected.</a:t>
            </a:r>
          </a:p>
          <a:p>
            <a:r>
              <a:rPr lang="en-US" dirty="0" smtClean="0"/>
              <a:t>0 - No framing error.</a:t>
            </a:r>
          </a:p>
          <a:p>
            <a:r>
              <a:rPr lang="en-US" b="1" dirty="0" smtClean="0"/>
              <a:t>OERR - Overrun Error bit.</a:t>
            </a:r>
            <a:endParaRPr lang="en-US" dirty="0" smtClean="0"/>
          </a:p>
          <a:p>
            <a:r>
              <a:rPr lang="en-US" dirty="0" smtClean="0"/>
              <a:t>1 - On receive, </a:t>
            </a:r>
            <a:r>
              <a:rPr lang="en-US" i="1" dirty="0" smtClean="0"/>
              <a:t>Overrun Error</a:t>
            </a:r>
            <a:r>
              <a:rPr lang="en-US" dirty="0" smtClean="0"/>
              <a:t> is detected.</a:t>
            </a:r>
          </a:p>
          <a:p>
            <a:r>
              <a:rPr lang="en-US" dirty="0" smtClean="0"/>
              <a:t>0 - No overrun error.</a:t>
            </a:r>
          </a:p>
          <a:p>
            <a:r>
              <a:rPr lang="en-US" b="1" dirty="0" smtClean="0"/>
              <a:t>RX9D - Ninth bit of Received Data</a:t>
            </a:r>
            <a:r>
              <a:rPr lang="en-US" dirty="0" smtClean="0"/>
              <a:t> can be used as address or parity</a:t>
            </a:r>
          </a:p>
          <a:p>
            <a:pPr>
              <a:buNone/>
            </a:pPr>
            <a:endParaRPr lang="en-US" dirty="0"/>
          </a:p>
        </p:txBody>
      </p:sp>
      <p:pic>
        <p:nvPicPr>
          <p:cNvPr id="4" name="Picture 2"/>
          <p:cNvPicPr>
            <a:picLocks noChangeAspect="1" noChangeArrowheads="1"/>
          </p:cNvPicPr>
          <p:nvPr/>
        </p:nvPicPr>
        <p:blipFill>
          <a:blip r:embed="rId3"/>
          <a:srcRect/>
          <a:stretch>
            <a:fillRect/>
          </a:stretch>
        </p:blipFill>
        <p:spPr bwMode="auto">
          <a:xfrm>
            <a:off x="1066800" y="381000"/>
            <a:ext cx="6019800" cy="499515"/>
          </a:xfrm>
          <a:prstGeom prst="rect">
            <a:avLst/>
          </a:prstGeom>
          <a:noFill/>
          <a:ln w="9525">
            <a:noFill/>
            <a:miter lim="800000"/>
            <a:headEnd/>
            <a:tailEnd/>
          </a:ln>
          <a:effectLst/>
        </p:spPr>
      </p:pic>
      <p:pic>
        <p:nvPicPr>
          <p:cNvPr id="5"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solidFill>
            <a:srgbClr val="C00000"/>
          </a:solidFill>
        </p:spPr>
        <p:txBody>
          <a:bodyPr/>
          <a:lstStyle/>
          <a:p>
            <a:r>
              <a:rPr lang="es-EC" dirty="0">
                <a:solidFill>
                  <a:srgbClr val="FFFF00"/>
                </a:solidFill>
              </a:rPr>
              <a:t>Generador de  Baudios</a:t>
            </a:r>
            <a:endParaRPr lang="en-US" dirty="0">
              <a:solidFill>
                <a:srgbClr val="FFFF00"/>
              </a:solidFill>
            </a:endParaRPr>
          </a:p>
        </p:txBody>
      </p:sp>
      <p:sp>
        <p:nvSpPr>
          <p:cNvPr id="103427" name="Rectangle 3"/>
          <p:cNvSpPr>
            <a:spLocks noGrp="1" noChangeArrowheads="1"/>
          </p:cNvSpPr>
          <p:nvPr>
            <p:ph type="body" idx="1"/>
          </p:nvPr>
        </p:nvSpPr>
        <p:spPr/>
        <p:txBody>
          <a:bodyPr>
            <a:normAutofit/>
          </a:bodyPr>
          <a:lstStyle/>
          <a:p>
            <a:pPr>
              <a:lnSpc>
                <a:spcPct val="90000"/>
              </a:lnSpc>
            </a:pPr>
            <a:r>
              <a:rPr lang="es-EC" sz="2400" dirty="0" smtClean="0"/>
              <a:t>El generador de baudios es un timer de 8 o 16 bits. Por defecto opera en modo 8 bits. Encendiendo el bit BRG16 del registro BAUDCTL   se obtiene modo 16 bits.</a:t>
            </a:r>
          </a:p>
          <a:p>
            <a:pPr>
              <a:lnSpc>
                <a:spcPct val="90000"/>
              </a:lnSpc>
            </a:pPr>
            <a:r>
              <a:rPr lang="es-EC" sz="2400" dirty="0" smtClean="0"/>
              <a:t>El par de registros SPBRGH y SPBRG determina el período del timer.</a:t>
            </a:r>
          </a:p>
          <a:p>
            <a:pPr>
              <a:lnSpc>
                <a:spcPct val="90000"/>
              </a:lnSpc>
            </a:pPr>
            <a:r>
              <a:rPr lang="es-EC" sz="2400" dirty="0" smtClean="0"/>
              <a:t>En modo asíncrono la frecuencia en baudios (bps) la determinan: el bit BRGH del registro TXSTA y el bit BRGH16 del registro BAUDCTL. </a:t>
            </a:r>
          </a:p>
          <a:p>
            <a:pPr>
              <a:lnSpc>
                <a:spcPct val="90000"/>
              </a:lnSpc>
            </a:pPr>
            <a:r>
              <a:rPr lang="es-EC" sz="2400" dirty="0" smtClean="0"/>
              <a:t>El valor a cargarse en SPBRGH: SPBRG se lo determina mediante fórmulas detalladas en la TABLA 12.3.</a:t>
            </a:r>
          </a:p>
          <a:p>
            <a:pPr>
              <a:lnSpc>
                <a:spcPct val="90000"/>
              </a:lnSpc>
            </a:pPr>
            <a:r>
              <a:rPr lang="es-EC" sz="2400" dirty="0" smtClean="0"/>
              <a:t>Ver TABLA 12.3 y TABLA 12.4</a:t>
            </a:r>
          </a:p>
          <a:p>
            <a:pPr>
              <a:lnSpc>
                <a:spcPct val="90000"/>
              </a:lnSpc>
            </a:pPr>
            <a:r>
              <a:rPr lang="es-EC" sz="2400" dirty="0" smtClean="0"/>
              <a:t>Ver ejemplo después de analizar TABLA 12.3.</a:t>
            </a:r>
            <a:endParaRPr lang="en-US" sz="2400" dirty="0"/>
          </a:p>
        </p:txBody>
      </p:sp>
      <p:pic>
        <p:nvPicPr>
          <p:cNvPr id="4" name="Picture 4"/>
          <p:cNvPicPr>
            <a:picLocks noChangeAspect="1" noChangeArrowheads="1"/>
          </p:cNvPicPr>
          <p:nvPr/>
        </p:nvPicPr>
        <p:blipFill>
          <a:blip r:embed="rId3"/>
          <a:srcRect/>
          <a:stretch>
            <a:fillRect/>
          </a:stretch>
        </p:blipFill>
        <p:spPr bwMode="auto">
          <a:xfrm>
            <a:off x="2285984" y="6215082"/>
            <a:ext cx="5929354" cy="479326"/>
          </a:xfrm>
          <a:prstGeom prst="rect">
            <a:avLst/>
          </a:prstGeom>
          <a:noFill/>
          <a:ln w="9525">
            <a:noFill/>
            <a:miter lim="800000"/>
            <a:headEnd/>
            <a:tailEnd/>
          </a:ln>
          <a:effectLst/>
        </p:spPr>
      </p:pic>
      <p:sp>
        <p:nvSpPr>
          <p:cNvPr id="5" name="1 Título"/>
          <p:cNvSpPr txBox="1">
            <a:spLocks/>
          </p:cNvSpPr>
          <p:nvPr/>
        </p:nvSpPr>
        <p:spPr>
          <a:xfrm>
            <a:off x="8643966" y="1666844"/>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normAutofit fontScale="90000"/>
          </a:bodyPr>
          <a:lstStyle/>
          <a:p>
            <a:r>
              <a:rPr lang="en-US" dirty="0" err="1" smtClean="0">
                <a:solidFill>
                  <a:schemeClr val="bg1"/>
                </a:solidFill>
              </a:rPr>
              <a:t>Registros</a:t>
            </a:r>
            <a:r>
              <a:rPr lang="en-US" dirty="0" smtClean="0">
                <a:solidFill>
                  <a:schemeClr val="bg1"/>
                </a:solidFill>
              </a:rPr>
              <a:t> del </a:t>
            </a:r>
            <a:r>
              <a:rPr lang="en-US" dirty="0" err="1" smtClean="0">
                <a:solidFill>
                  <a:schemeClr val="bg1"/>
                </a:solidFill>
              </a:rPr>
              <a:t>Generador</a:t>
            </a:r>
            <a:r>
              <a:rPr lang="en-US" dirty="0" smtClean="0">
                <a:solidFill>
                  <a:schemeClr val="bg1"/>
                </a:solidFill>
              </a:rPr>
              <a:t> de </a:t>
            </a:r>
            <a:r>
              <a:rPr lang="en-US" dirty="0" err="1" smtClean="0">
                <a:solidFill>
                  <a:schemeClr val="bg1"/>
                </a:solidFill>
              </a:rPr>
              <a:t>Baudios</a:t>
            </a:r>
            <a:endParaRPr lang="en-US" dirty="0">
              <a:solidFill>
                <a:schemeClr val="bg1"/>
              </a:solidFill>
            </a:endParaRPr>
          </a:p>
        </p:txBody>
      </p:sp>
      <p:pic>
        <p:nvPicPr>
          <p:cNvPr id="9218" name="Picture 2"/>
          <p:cNvPicPr>
            <a:picLocks noGrp="1" noChangeAspect="1" noChangeArrowheads="1"/>
          </p:cNvPicPr>
          <p:nvPr>
            <p:ph idx="1"/>
          </p:nvPr>
        </p:nvPicPr>
        <p:blipFill>
          <a:blip r:embed="rId3" cstate="print"/>
          <a:srcRect/>
          <a:stretch>
            <a:fillRect/>
          </a:stretch>
        </p:blipFill>
        <p:spPr bwMode="auto">
          <a:xfrm>
            <a:off x="0" y="3352800"/>
            <a:ext cx="8297449" cy="1718337"/>
          </a:xfrm>
          <a:prstGeom prst="rect">
            <a:avLst/>
          </a:prstGeom>
          <a:noFill/>
          <a:ln w="9525">
            <a:noFill/>
            <a:miter lim="800000"/>
            <a:headEnd/>
            <a:tailEnd/>
          </a:ln>
        </p:spPr>
      </p:pic>
      <p:sp>
        <p:nvSpPr>
          <p:cNvPr id="5" name="4 CuadroTexto"/>
          <p:cNvSpPr txBox="1"/>
          <p:nvPr/>
        </p:nvSpPr>
        <p:spPr>
          <a:xfrm>
            <a:off x="381000" y="1676400"/>
            <a:ext cx="8305800" cy="1200329"/>
          </a:xfrm>
          <a:prstGeom prst="rect">
            <a:avLst/>
          </a:prstGeom>
          <a:noFill/>
        </p:spPr>
        <p:txBody>
          <a:bodyPr wrap="square" rtlCol="0">
            <a:spAutoFit/>
          </a:bodyPr>
          <a:lstStyle/>
          <a:p>
            <a:r>
              <a:rPr lang="es-EC" sz="2400" dirty="0" smtClean="0"/>
              <a:t>Un número escrito en estos registros determina la velocidad bps. Además, tanto el bit BRGH del registro TXSTA y el bit BRGH16 del registro de control BAUDCTL afectan la frecuencia del reloj.</a:t>
            </a:r>
            <a:endParaRPr lang="es-EC" sz="2400" dirty="0"/>
          </a:p>
        </p:txBody>
      </p:sp>
      <p:pic>
        <p:nvPicPr>
          <p:cNvPr id="6"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7"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00000"/>
          </a:solidFill>
        </p:spPr>
        <p:txBody>
          <a:bodyPr>
            <a:normAutofit fontScale="90000"/>
          </a:bodyPr>
          <a:lstStyle/>
          <a:p>
            <a:r>
              <a:rPr lang="en-US" dirty="0" err="1" smtClean="0">
                <a:solidFill>
                  <a:schemeClr val="bg1"/>
                </a:solidFill>
              </a:rPr>
              <a:t>Registro</a:t>
            </a:r>
            <a:r>
              <a:rPr lang="en-US" dirty="0" smtClean="0">
                <a:solidFill>
                  <a:schemeClr val="bg1"/>
                </a:solidFill>
              </a:rPr>
              <a:t> de Control de </a:t>
            </a:r>
            <a:r>
              <a:rPr lang="en-US" dirty="0" err="1" smtClean="0">
                <a:solidFill>
                  <a:schemeClr val="bg1"/>
                </a:solidFill>
              </a:rPr>
              <a:t>Baudios</a:t>
            </a:r>
            <a:r>
              <a:rPr lang="en-US" dirty="0" smtClean="0">
                <a:solidFill>
                  <a:schemeClr val="bg1"/>
                </a:solidFill>
              </a:rPr>
              <a:t> BAUDCTL</a:t>
            </a:r>
            <a:endParaRPr lang="en-US" dirty="0">
              <a:solidFill>
                <a:schemeClr val="bg1"/>
              </a:solidFill>
            </a:endParaRPr>
          </a:p>
        </p:txBody>
      </p:sp>
      <p:pic>
        <p:nvPicPr>
          <p:cNvPr id="8195" name="Picture 3"/>
          <p:cNvPicPr>
            <a:picLocks noGrp="1" noChangeAspect="1" noChangeArrowheads="1"/>
          </p:cNvPicPr>
          <p:nvPr>
            <p:ph idx="1"/>
          </p:nvPr>
        </p:nvPicPr>
        <p:blipFill>
          <a:blip r:embed="rId3" cstate="print"/>
          <a:srcRect/>
          <a:stretch>
            <a:fillRect/>
          </a:stretch>
        </p:blipFill>
        <p:spPr bwMode="auto">
          <a:xfrm>
            <a:off x="434185" y="2514600"/>
            <a:ext cx="8416887" cy="2743200"/>
          </a:xfrm>
          <a:prstGeom prst="rect">
            <a:avLst/>
          </a:prstGeom>
          <a:noFill/>
          <a:ln w="9525">
            <a:noFill/>
            <a:miter lim="800000"/>
            <a:headEnd/>
            <a:tailEnd/>
          </a:ln>
        </p:spPr>
      </p:pic>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838200"/>
            <a:ext cx="8229600" cy="5867400"/>
          </a:xfrm>
        </p:spPr>
        <p:txBody>
          <a:bodyPr>
            <a:normAutofit fontScale="47500" lnSpcReduction="20000"/>
          </a:bodyPr>
          <a:lstStyle/>
          <a:p>
            <a:r>
              <a:rPr lang="en-US" b="1" dirty="0" smtClean="0"/>
              <a:t>ABDOVF - Auto-Baud Detect Overflow bit</a:t>
            </a:r>
            <a:r>
              <a:rPr lang="en-US" dirty="0" smtClean="0"/>
              <a:t> is only used in asynchronous mode during baud rate detection.</a:t>
            </a:r>
          </a:p>
          <a:p>
            <a:r>
              <a:rPr lang="en-US" dirty="0" smtClean="0"/>
              <a:t>1 - Auto-baud timer has overflowed.</a:t>
            </a:r>
          </a:p>
          <a:p>
            <a:r>
              <a:rPr lang="en-US" dirty="0" smtClean="0"/>
              <a:t>0 - Auto-baud timer has not overflowed.</a:t>
            </a:r>
          </a:p>
          <a:p>
            <a:r>
              <a:rPr lang="en-US" b="1" dirty="0" smtClean="0"/>
              <a:t>RCIDL - Receive Idle Flag bit</a:t>
            </a:r>
            <a:r>
              <a:rPr lang="en-US" dirty="0" smtClean="0"/>
              <a:t> is only used in asynchronous mode.</a:t>
            </a:r>
          </a:p>
          <a:p>
            <a:r>
              <a:rPr lang="en-US" dirty="0" smtClean="0"/>
              <a:t>1 - Receiver is idle.</a:t>
            </a:r>
          </a:p>
          <a:p>
            <a:r>
              <a:rPr lang="en-US" dirty="0" smtClean="0"/>
              <a:t>0 - START bit has been received and data receive is in progress.</a:t>
            </a:r>
          </a:p>
          <a:p>
            <a:r>
              <a:rPr lang="en-US" b="1" dirty="0" smtClean="0"/>
              <a:t>SCKP - Synchronous Clock Polarity Select bit</a:t>
            </a:r>
            <a:r>
              <a:rPr lang="en-US" dirty="0" smtClean="0"/>
              <a:t>. The logic state of this bit varies depending on which EUSART mode is active.</a:t>
            </a:r>
          </a:p>
          <a:p>
            <a:r>
              <a:rPr lang="en-US" dirty="0" smtClean="0"/>
              <a:t>Asynchronous mode:</a:t>
            </a:r>
          </a:p>
          <a:p>
            <a:r>
              <a:rPr lang="en-US" dirty="0" smtClean="0"/>
              <a:t>1 - Transmit inverted data to the RC6/TX/CK pin.</a:t>
            </a:r>
          </a:p>
          <a:p>
            <a:r>
              <a:rPr lang="en-US" dirty="0" smtClean="0"/>
              <a:t>0 - Transmit non-inverted data to the RC6/TX/CK pin.</a:t>
            </a:r>
          </a:p>
          <a:p>
            <a:r>
              <a:rPr lang="en-US" dirty="0" smtClean="0"/>
              <a:t>Synchronous mode:</a:t>
            </a:r>
          </a:p>
          <a:p>
            <a:r>
              <a:rPr lang="en-US" dirty="0" smtClean="0"/>
              <a:t>1 - Synchronization on the clock rising edge.</a:t>
            </a:r>
          </a:p>
          <a:p>
            <a:r>
              <a:rPr lang="en-US" dirty="0" smtClean="0"/>
              <a:t>0 - Synchronization on the clock falling edge.</a:t>
            </a:r>
          </a:p>
          <a:p>
            <a:r>
              <a:rPr lang="en-US" b="1" dirty="0" smtClean="0"/>
              <a:t>BRG16 16-bit Baud Rate Generator bit</a:t>
            </a:r>
            <a:r>
              <a:rPr lang="en-US" dirty="0" smtClean="0"/>
              <a:t> - determines whether the SPBRGH register will be used, i.e. whether the BRG timer will have 8 or 16 bits.</a:t>
            </a:r>
          </a:p>
          <a:p>
            <a:r>
              <a:rPr lang="en-US" dirty="0" smtClean="0"/>
              <a:t>1 - 16-bit baud rate generator is used.</a:t>
            </a:r>
          </a:p>
          <a:p>
            <a:r>
              <a:rPr lang="en-US" dirty="0" smtClean="0"/>
              <a:t>0 - 8-bit baud rate generator is used.</a:t>
            </a:r>
          </a:p>
          <a:p>
            <a:r>
              <a:rPr lang="en-US" b="1" dirty="0" smtClean="0"/>
              <a:t>WUE Wake-up Enable bit</a:t>
            </a:r>
            <a:endParaRPr lang="en-US" dirty="0" smtClean="0"/>
          </a:p>
          <a:p>
            <a:r>
              <a:rPr lang="en-US" dirty="0" smtClean="0"/>
              <a:t>1 - Receiver waits for a falling edge on the RC7/RX/DT pin to wake up the microcontroller from sleep mode.</a:t>
            </a:r>
          </a:p>
          <a:p>
            <a:r>
              <a:rPr lang="en-US" dirty="0" smtClean="0"/>
              <a:t>0 - Receiver operates normally.</a:t>
            </a:r>
          </a:p>
          <a:p>
            <a:r>
              <a:rPr lang="en-US" b="1" dirty="0" smtClean="0"/>
              <a:t>ABDEN - Auto-Baud Detect Enable bit</a:t>
            </a:r>
            <a:r>
              <a:rPr lang="en-US" dirty="0" smtClean="0"/>
              <a:t> is used in asynchronous mode only.</a:t>
            </a:r>
          </a:p>
          <a:p>
            <a:r>
              <a:rPr lang="en-US" dirty="0" smtClean="0"/>
              <a:t>1 - Auto-baud detect mode is enabled. Bit is automatically cleared on baud rate detection.</a:t>
            </a:r>
          </a:p>
          <a:p>
            <a:r>
              <a:rPr lang="en-US" dirty="0" smtClean="0"/>
              <a:t>0 - Auto-baud detect mode is disabled.</a:t>
            </a:r>
            <a:endParaRPr lang="en-US" dirty="0"/>
          </a:p>
        </p:txBody>
      </p:sp>
      <p:pic>
        <p:nvPicPr>
          <p:cNvPr id="6146" name="Picture 2"/>
          <p:cNvPicPr>
            <a:picLocks noChangeAspect="1" noChangeArrowheads="1"/>
          </p:cNvPicPr>
          <p:nvPr/>
        </p:nvPicPr>
        <p:blipFill>
          <a:blip r:embed="rId3"/>
          <a:srcRect/>
          <a:stretch>
            <a:fillRect/>
          </a:stretch>
        </p:blipFill>
        <p:spPr bwMode="auto">
          <a:xfrm>
            <a:off x="1066800" y="152399"/>
            <a:ext cx="6781800" cy="600401"/>
          </a:xfrm>
          <a:prstGeom prst="rect">
            <a:avLst/>
          </a:prstGeom>
          <a:noFill/>
          <a:ln w="9525">
            <a:noFill/>
            <a:miter lim="800000"/>
            <a:headEnd/>
            <a:tailEnd/>
          </a:ln>
          <a:effectLst/>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xfrm>
            <a:off x="457200" y="274639"/>
            <a:ext cx="8229600" cy="411162"/>
          </a:xfrm>
          <a:solidFill>
            <a:schemeClr val="accent2"/>
          </a:solidFill>
        </p:spPr>
        <p:txBody>
          <a:bodyPr>
            <a:normAutofit fontScale="90000"/>
          </a:bodyPr>
          <a:lstStyle/>
          <a:p>
            <a:r>
              <a:rPr lang="en-US" sz="2400" dirty="0">
                <a:solidFill>
                  <a:srgbClr val="FFFF00"/>
                </a:solidFill>
              </a:rPr>
              <a:t>NIVELES LOGICOS </a:t>
            </a:r>
            <a:r>
              <a:rPr lang="en-US" sz="2400" dirty="0" smtClean="0">
                <a:solidFill>
                  <a:srgbClr val="FFFF00"/>
                </a:solidFill>
              </a:rPr>
              <a:t>TTL: </a:t>
            </a:r>
            <a:r>
              <a:rPr lang="es-EC" sz="2400" dirty="0" smtClean="0">
                <a:solidFill>
                  <a:srgbClr val="FFFF00"/>
                </a:solidFill>
              </a:rPr>
              <a:t>Margen de </a:t>
            </a:r>
            <a:r>
              <a:rPr lang="es-EC" sz="2400" dirty="0" err="1" smtClean="0">
                <a:solidFill>
                  <a:srgbClr val="FFFF00"/>
                </a:solidFill>
              </a:rPr>
              <a:t>Ru</a:t>
            </a:r>
            <a:r>
              <a:rPr lang="es-EC" sz="2400" dirty="0" err="1" smtClean="0">
                <a:solidFill>
                  <a:srgbClr val="FFFF00"/>
                </a:solidFill>
                <a:cs typeface="Arial" charset="0"/>
              </a:rPr>
              <a:t>í</a:t>
            </a:r>
            <a:r>
              <a:rPr lang="es-EC" sz="2400" dirty="0" err="1" smtClean="0">
                <a:solidFill>
                  <a:srgbClr val="FFFF00"/>
                </a:solidFill>
              </a:rPr>
              <a:t>do</a:t>
            </a:r>
            <a:r>
              <a:rPr lang="es-EC" sz="2400" dirty="0" smtClean="0">
                <a:solidFill>
                  <a:srgbClr val="FFFF00"/>
                </a:solidFill>
              </a:rPr>
              <a:t> </a:t>
            </a:r>
            <a:r>
              <a:rPr lang="en-US" sz="2400" dirty="0" smtClean="0">
                <a:solidFill>
                  <a:srgbClr val="FFFF00"/>
                </a:solidFill>
              </a:rPr>
              <a:t>= </a:t>
            </a:r>
            <a:r>
              <a:rPr lang="en-US" sz="2400" dirty="0">
                <a:solidFill>
                  <a:srgbClr val="FFFF00"/>
                </a:solidFill>
              </a:rPr>
              <a:t>0.4 V</a:t>
            </a:r>
          </a:p>
        </p:txBody>
      </p:sp>
      <p:sp>
        <p:nvSpPr>
          <p:cNvPr id="18" name="17 Rectángulo"/>
          <p:cNvSpPr/>
          <p:nvPr/>
        </p:nvSpPr>
        <p:spPr>
          <a:xfrm>
            <a:off x="609600" y="914400"/>
            <a:ext cx="8077200" cy="1200329"/>
          </a:xfrm>
          <a:prstGeom prst="rect">
            <a:avLst/>
          </a:prstGeom>
        </p:spPr>
        <p:txBody>
          <a:bodyPr wrap="square">
            <a:spAutoFit/>
          </a:bodyPr>
          <a:lstStyle/>
          <a:p>
            <a:r>
              <a:rPr lang="es-ES" dirty="0" smtClean="0"/>
              <a:t>Los fabricantes establecen un margen de seguridad para no sobrepasar los valores críticos de tensión conocido como MARGEN DE RUIDO.  </a:t>
            </a:r>
          </a:p>
          <a:p>
            <a:r>
              <a:rPr lang="es-ES" dirty="0" smtClean="0"/>
              <a:t>Para la familia TTL observar los niveles lógicos y márgenes de ruido(0.4V) permitidos en el gráfico siguiente.</a:t>
            </a:r>
          </a:p>
        </p:txBody>
      </p:sp>
      <p:pic>
        <p:nvPicPr>
          <p:cNvPr id="1028" name="Picture 4"/>
          <p:cNvPicPr>
            <a:picLocks noChangeAspect="1" noChangeArrowheads="1"/>
          </p:cNvPicPr>
          <p:nvPr/>
        </p:nvPicPr>
        <p:blipFill>
          <a:blip r:embed="rId3"/>
          <a:srcRect/>
          <a:stretch>
            <a:fillRect/>
          </a:stretch>
        </p:blipFill>
        <p:spPr bwMode="auto">
          <a:xfrm>
            <a:off x="1676400" y="2362200"/>
            <a:ext cx="5622067" cy="4172065"/>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9762"/>
          </a:xfrm>
          <a:solidFill>
            <a:srgbClr val="C00000"/>
          </a:solidFill>
        </p:spPr>
        <p:txBody>
          <a:bodyPr>
            <a:normAutofit fontScale="90000"/>
          </a:bodyPr>
          <a:lstStyle/>
          <a:p>
            <a:r>
              <a:rPr lang="en-US" dirty="0" err="1" smtClean="0">
                <a:solidFill>
                  <a:schemeClr val="bg1"/>
                </a:solidFill>
              </a:rPr>
              <a:t>Selección</a:t>
            </a:r>
            <a:r>
              <a:rPr lang="en-US" dirty="0" smtClean="0">
                <a:solidFill>
                  <a:schemeClr val="bg1"/>
                </a:solidFill>
              </a:rPr>
              <a:t> de la </a:t>
            </a:r>
            <a:r>
              <a:rPr lang="en-US" dirty="0" err="1" smtClean="0">
                <a:solidFill>
                  <a:schemeClr val="bg1"/>
                </a:solidFill>
              </a:rPr>
              <a:t>frecuencia</a:t>
            </a:r>
            <a:r>
              <a:rPr lang="en-US" dirty="0" smtClean="0">
                <a:solidFill>
                  <a:schemeClr val="bg1"/>
                </a:solidFill>
              </a:rPr>
              <a:t> en </a:t>
            </a:r>
            <a:r>
              <a:rPr lang="en-US" dirty="0" err="1" smtClean="0">
                <a:solidFill>
                  <a:schemeClr val="bg1"/>
                </a:solidFill>
              </a:rPr>
              <a:t>baudios</a:t>
            </a:r>
            <a:endParaRPr lang="en-US" dirty="0">
              <a:solidFill>
                <a:schemeClr val="bg1"/>
              </a:solidFill>
            </a:endParaRPr>
          </a:p>
        </p:txBody>
      </p:sp>
      <p:pic>
        <p:nvPicPr>
          <p:cNvPr id="1027" name="Picture 3"/>
          <p:cNvPicPr>
            <a:picLocks noGrp="1" noChangeAspect="1" noChangeArrowheads="1"/>
          </p:cNvPicPr>
          <p:nvPr>
            <p:ph idx="1"/>
          </p:nvPr>
        </p:nvPicPr>
        <p:blipFill>
          <a:blip r:embed="rId3" cstate="print"/>
          <a:srcRect/>
          <a:stretch>
            <a:fillRect/>
          </a:stretch>
        </p:blipFill>
        <p:spPr bwMode="auto">
          <a:xfrm>
            <a:off x="381000" y="990600"/>
            <a:ext cx="7949700" cy="5486400"/>
          </a:xfrm>
          <a:prstGeom prst="rect">
            <a:avLst/>
          </a:prstGeom>
          <a:noFill/>
          <a:ln w="9525">
            <a:noFill/>
            <a:miter lim="800000"/>
            <a:headEnd/>
            <a:tailEnd/>
          </a:ln>
        </p:spPr>
      </p:pic>
      <p:sp>
        <p:nvSpPr>
          <p:cNvPr id="5"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
        <p:nvSpPr>
          <p:cNvPr id="7" name="6 Rectángulo"/>
          <p:cNvSpPr/>
          <p:nvPr/>
        </p:nvSpPr>
        <p:spPr>
          <a:xfrm>
            <a:off x="1219200" y="152400"/>
            <a:ext cx="6172200" cy="670560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Picture 2"/>
          <p:cNvPicPr>
            <a:picLocks noGrp="1" noChangeAspect="1" noChangeArrowheads="1"/>
          </p:cNvPicPr>
          <p:nvPr>
            <p:ph idx="1"/>
          </p:nvPr>
        </p:nvPicPr>
        <p:blipFill>
          <a:blip r:embed="rId3" cstate="print"/>
          <a:srcRect/>
          <a:stretch>
            <a:fillRect/>
          </a:stretch>
        </p:blipFill>
        <p:spPr bwMode="auto">
          <a:xfrm>
            <a:off x="1676400" y="231645"/>
            <a:ext cx="5283515" cy="66263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tx2"/>
          </a:solidFill>
        </p:spPr>
        <p:txBody>
          <a:bodyPr/>
          <a:lstStyle/>
          <a:p>
            <a:r>
              <a:rPr lang="es-EC" b="1" dirty="0" smtClean="0">
                <a:solidFill>
                  <a:schemeClr val="bg1"/>
                </a:solidFill>
              </a:rPr>
              <a:t>Funciones UART de </a:t>
            </a:r>
            <a:r>
              <a:rPr lang="es-EC" b="1" dirty="0" err="1" smtClean="0">
                <a:solidFill>
                  <a:schemeClr val="bg1"/>
                </a:solidFill>
              </a:rPr>
              <a:t>MikroCPro</a:t>
            </a:r>
            <a:endParaRPr lang="es-ES" b="1" dirty="0">
              <a:solidFill>
                <a:schemeClr val="bg1"/>
              </a:solidFill>
            </a:endParaRPr>
          </a:p>
        </p:txBody>
      </p:sp>
      <p:sp>
        <p:nvSpPr>
          <p:cNvPr id="3" name="2 Marcador de contenido"/>
          <p:cNvSpPr>
            <a:spLocks noGrp="1"/>
          </p:cNvSpPr>
          <p:nvPr>
            <p:ph idx="1"/>
          </p:nvPr>
        </p:nvSpPr>
        <p:spPr/>
        <p:txBody>
          <a:bodyPr>
            <a:normAutofit lnSpcReduction="10000"/>
          </a:bodyPr>
          <a:lstStyle/>
          <a:p>
            <a:r>
              <a:rPr lang="en-US" dirty="0" smtClean="0">
                <a:hlinkClick r:id="" action="ppaction://hlinkfile"/>
              </a:rPr>
              <a:t>UART1_Init</a:t>
            </a:r>
            <a:r>
              <a:rPr lang="en-US" dirty="0" smtClean="0"/>
              <a:t> </a:t>
            </a:r>
          </a:p>
          <a:p>
            <a:r>
              <a:rPr lang="en-US" dirty="0" smtClean="0">
                <a:hlinkClick r:id="" action="ppaction://hlinkfile"/>
              </a:rPr>
              <a:t>UART1_Data_Ready</a:t>
            </a:r>
            <a:r>
              <a:rPr lang="en-US" dirty="0" smtClean="0"/>
              <a:t> </a:t>
            </a:r>
          </a:p>
          <a:p>
            <a:r>
              <a:rPr lang="en-US" dirty="0" smtClean="0">
                <a:hlinkClick r:id="" action="ppaction://hlinkfile"/>
              </a:rPr>
              <a:t>UART1_Tx_Idle</a:t>
            </a:r>
            <a:r>
              <a:rPr lang="en-US" dirty="0" smtClean="0"/>
              <a:t> </a:t>
            </a:r>
          </a:p>
          <a:p>
            <a:r>
              <a:rPr lang="en-US" dirty="0" smtClean="0">
                <a:hlinkClick r:id="" action="ppaction://hlinkfile"/>
              </a:rPr>
              <a:t>UART1_Read</a:t>
            </a:r>
            <a:r>
              <a:rPr lang="en-US" dirty="0" smtClean="0"/>
              <a:t> </a:t>
            </a:r>
          </a:p>
          <a:p>
            <a:r>
              <a:rPr lang="en-US" dirty="0" smtClean="0">
                <a:hlinkClick r:id="" action="ppaction://hlinkfile"/>
              </a:rPr>
              <a:t>UART1_Read_Text</a:t>
            </a:r>
            <a:r>
              <a:rPr lang="en-US" dirty="0" smtClean="0"/>
              <a:t> </a:t>
            </a:r>
          </a:p>
          <a:p>
            <a:r>
              <a:rPr lang="en-US" dirty="0" smtClean="0">
                <a:hlinkClick r:id="" action="ppaction://hlinkfile"/>
              </a:rPr>
              <a:t>UART1_Write</a:t>
            </a:r>
            <a:r>
              <a:rPr lang="en-US" dirty="0" smtClean="0"/>
              <a:t> </a:t>
            </a:r>
          </a:p>
          <a:p>
            <a:r>
              <a:rPr lang="en-US" dirty="0" smtClean="0">
                <a:hlinkClick r:id="" action="ppaction://hlinkfile"/>
              </a:rPr>
              <a:t>UART1_Write_Text</a:t>
            </a:r>
            <a:r>
              <a:rPr lang="en-US" dirty="0" smtClean="0"/>
              <a:t> </a:t>
            </a:r>
          </a:p>
          <a:p>
            <a:r>
              <a:rPr lang="en-US" dirty="0" err="1" smtClean="0">
                <a:hlinkClick r:id="" action="ppaction://hlinkfile"/>
              </a:rPr>
              <a:t>UART_Set_Active</a:t>
            </a:r>
            <a:r>
              <a:rPr lang="en-US" dirty="0" smtClean="0"/>
              <a:t> </a:t>
            </a:r>
          </a:p>
          <a:p>
            <a:endParaRPr lang="es-ES" dirty="0"/>
          </a:p>
        </p:txBody>
      </p:sp>
      <p:pic>
        <p:nvPicPr>
          <p:cNvPr id="4" name="Picture 4"/>
          <p:cNvPicPr>
            <a:picLocks noChangeAspect="1" noChangeArrowheads="1"/>
          </p:cNvPicPr>
          <p:nvPr/>
        </p:nvPicPr>
        <p:blipFill>
          <a:blip r:embed="rId2"/>
          <a:srcRect/>
          <a:stretch>
            <a:fillRect/>
          </a:stretch>
        </p:blipFill>
        <p:spPr bwMode="auto">
          <a:xfrm>
            <a:off x="2285984" y="6215082"/>
            <a:ext cx="5929354" cy="479326"/>
          </a:xfrm>
          <a:prstGeom prst="rect">
            <a:avLst/>
          </a:prstGeom>
          <a:noFill/>
          <a:ln w="9525">
            <a:noFill/>
            <a:miter lim="800000"/>
            <a:headEnd/>
            <a:tailEnd/>
          </a:ln>
          <a:effectLst/>
        </p:spPr>
      </p:pic>
      <p:sp>
        <p:nvSpPr>
          <p:cNvPr id="5" name="1 Título"/>
          <p:cNvSpPr txBox="1">
            <a:spLocks/>
          </p:cNvSpPr>
          <p:nvPr/>
        </p:nvSpPr>
        <p:spPr>
          <a:xfrm>
            <a:off x="8643966" y="1666844"/>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
        <p:nvSpPr>
          <p:cNvPr id="6" name="5 Rectángulo"/>
          <p:cNvSpPr/>
          <p:nvPr/>
        </p:nvSpPr>
        <p:spPr>
          <a:xfrm>
            <a:off x="8286776" y="6096000"/>
            <a:ext cx="857224" cy="535531"/>
          </a:xfrm>
          <a:prstGeom prst="rect">
            <a:avLst/>
          </a:prstGeom>
        </p:spPr>
        <p:txBody>
          <a:bodyPr wrap="square">
            <a:spAutoFit/>
          </a:bodyPr>
          <a:lstStyle/>
          <a:p>
            <a:pPr>
              <a:lnSpc>
                <a:spcPct val="90000"/>
              </a:lnSpc>
            </a:pPr>
            <a:r>
              <a:rPr lang="es-EC" sz="3200" b="1" i="1" dirty="0" smtClean="0">
                <a:solidFill>
                  <a:srgbClr val="0000FF"/>
                </a:solidFill>
                <a:latin typeface="Arial" pitchFamily="34" charset="0"/>
                <a:cs typeface="Arial" pitchFamily="34" charset="0"/>
              </a:rPr>
              <a:t> </a:t>
            </a:r>
            <a:endParaRPr lang="es-EC" sz="3200" b="1" dirty="0" smtClean="0">
              <a:solidFill>
                <a:srgbClr val="0000FF"/>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ChangeArrowheads="1"/>
          </p:cNvSpPr>
          <p:nvPr>
            <p:ph type="title"/>
          </p:nvPr>
        </p:nvSpPr>
        <p:spPr>
          <a:xfrm>
            <a:off x="457200" y="274638"/>
            <a:ext cx="8229600" cy="411162"/>
          </a:xfrm>
          <a:solidFill>
            <a:srgbClr val="C00000"/>
          </a:solidFill>
        </p:spPr>
        <p:txBody>
          <a:bodyPr>
            <a:normAutofit/>
          </a:bodyPr>
          <a:lstStyle/>
          <a:p>
            <a:r>
              <a:rPr lang="en-US" sz="2000" dirty="0">
                <a:solidFill>
                  <a:srgbClr val="FFFF00"/>
                </a:solidFill>
              </a:rPr>
              <a:t>NIVELES LOGICOS </a:t>
            </a:r>
            <a:r>
              <a:rPr lang="en-US" sz="2000" dirty="0" smtClean="0">
                <a:solidFill>
                  <a:srgbClr val="FFFF00"/>
                </a:solidFill>
              </a:rPr>
              <a:t>CMOS: MARGEN </a:t>
            </a:r>
            <a:r>
              <a:rPr lang="en-US" sz="2000" dirty="0">
                <a:solidFill>
                  <a:srgbClr val="FFFF00"/>
                </a:solidFill>
              </a:rPr>
              <a:t>DE </a:t>
            </a:r>
            <a:r>
              <a:rPr lang="en-US" sz="2000" dirty="0" smtClean="0">
                <a:solidFill>
                  <a:srgbClr val="FFFF00"/>
                </a:solidFill>
              </a:rPr>
              <a:t>RUIDO=1.4V</a:t>
            </a:r>
            <a:endParaRPr lang="en-US" sz="2000" dirty="0">
              <a:solidFill>
                <a:srgbClr val="FFFF00"/>
              </a:solidFill>
            </a:endParaRPr>
          </a:p>
        </p:txBody>
      </p:sp>
      <p:pic>
        <p:nvPicPr>
          <p:cNvPr id="2051" name="Picture 3"/>
          <p:cNvPicPr>
            <a:picLocks noChangeAspect="1" noChangeArrowheads="1"/>
          </p:cNvPicPr>
          <p:nvPr/>
        </p:nvPicPr>
        <p:blipFill>
          <a:blip r:embed="rId3"/>
          <a:srcRect/>
          <a:stretch>
            <a:fillRect/>
          </a:stretch>
        </p:blipFill>
        <p:spPr bwMode="auto">
          <a:xfrm>
            <a:off x="1905000" y="2971800"/>
            <a:ext cx="4980562" cy="3657600"/>
          </a:xfrm>
          <a:prstGeom prst="rect">
            <a:avLst/>
          </a:prstGeom>
          <a:noFill/>
          <a:ln w="9525">
            <a:noFill/>
            <a:miter lim="800000"/>
            <a:headEnd/>
            <a:tailEnd/>
          </a:ln>
          <a:effectLst/>
        </p:spPr>
      </p:pic>
      <p:sp>
        <p:nvSpPr>
          <p:cNvPr id="7" name="6 Rectángulo"/>
          <p:cNvSpPr/>
          <p:nvPr/>
        </p:nvSpPr>
        <p:spPr>
          <a:xfrm>
            <a:off x="381000" y="914400"/>
            <a:ext cx="8229600" cy="2031325"/>
          </a:xfrm>
          <a:prstGeom prst="rect">
            <a:avLst/>
          </a:prstGeom>
        </p:spPr>
        <p:txBody>
          <a:bodyPr wrap="square">
            <a:spAutoFit/>
          </a:bodyPr>
          <a:lstStyle/>
          <a:p>
            <a:pPr algn="just"/>
            <a:r>
              <a:rPr lang="es-ES" dirty="0" smtClean="0"/>
              <a:t>Ruido es “cualquier perturbación involuntaria que puede originar un cambio no deseado en la salida del circuito.” </a:t>
            </a:r>
          </a:p>
          <a:p>
            <a:pPr algn="just"/>
            <a:r>
              <a:rPr lang="es-ES" dirty="0" smtClean="0"/>
              <a:t>El ruido puede generarse externamente por la presencia de escobillas en motores o interruptores, por acoplo por conexiones o líneas de tensión cercanas o por picos de la corriente de alimentación. </a:t>
            </a:r>
          </a:p>
          <a:p>
            <a:r>
              <a:rPr lang="es-ES" dirty="0" smtClean="0"/>
              <a:t>Para la familia CMOS observar los niveles lógicos y márgenes de ruido (1.4V) permitidos en el gráfico siguiente.</a:t>
            </a:r>
          </a:p>
        </p:txBody>
      </p:sp>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solidFill>
            <a:srgbClr val="C00000"/>
          </a:solidFill>
        </p:spPr>
        <p:txBody>
          <a:bodyPr>
            <a:normAutofit fontScale="90000"/>
          </a:bodyPr>
          <a:lstStyle/>
          <a:p>
            <a:r>
              <a:rPr lang="es-EC" sz="4000" dirty="0">
                <a:solidFill>
                  <a:srgbClr val="FFFF00"/>
                </a:solidFill>
              </a:rPr>
              <a:t>NIVELES LOGICOS RS232</a:t>
            </a:r>
            <a:br>
              <a:rPr lang="es-EC" sz="4000" dirty="0">
                <a:solidFill>
                  <a:srgbClr val="FFFF00"/>
                </a:solidFill>
              </a:rPr>
            </a:br>
            <a:r>
              <a:rPr lang="es-EC" sz="4000" dirty="0">
                <a:solidFill>
                  <a:srgbClr val="FFFF00"/>
                </a:solidFill>
              </a:rPr>
              <a:t>Margen de Ruido 2.0 V</a:t>
            </a:r>
            <a:endParaRPr lang="en-US" sz="4000" dirty="0">
              <a:solidFill>
                <a:srgbClr val="FFFF00"/>
              </a:solidFill>
            </a:endParaRPr>
          </a:p>
        </p:txBody>
      </p:sp>
      <p:sp>
        <p:nvSpPr>
          <p:cNvPr id="86019" name="Rectangle 3"/>
          <p:cNvSpPr>
            <a:spLocks noGrp="1" noChangeArrowheads="1"/>
          </p:cNvSpPr>
          <p:nvPr>
            <p:ph type="body" idx="1"/>
          </p:nvPr>
        </p:nvSpPr>
        <p:spPr/>
        <p:txBody>
          <a:bodyPr/>
          <a:lstStyle/>
          <a:p>
            <a:endParaRPr lang="en-US"/>
          </a:p>
        </p:txBody>
      </p:sp>
      <p:pic>
        <p:nvPicPr>
          <p:cNvPr id="86020" name="Picture 4" descr="Volt_level1"/>
          <p:cNvPicPr>
            <a:picLocks noChangeAspect="1" noChangeArrowheads="1"/>
          </p:cNvPicPr>
          <p:nvPr/>
        </p:nvPicPr>
        <p:blipFill>
          <a:blip r:embed="rId3" cstate="print"/>
          <a:srcRect/>
          <a:stretch>
            <a:fillRect/>
          </a:stretch>
        </p:blipFill>
        <p:spPr bwMode="auto">
          <a:xfrm>
            <a:off x="468313" y="1628775"/>
            <a:ext cx="8207375" cy="439261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8" name="Picture 4" descr="max232"/>
          <p:cNvPicPr>
            <a:picLocks noChangeAspect="1" noChangeArrowheads="1"/>
          </p:cNvPicPr>
          <p:nvPr/>
        </p:nvPicPr>
        <p:blipFill>
          <a:blip r:embed="rId3" cstate="print"/>
          <a:srcRect/>
          <a:stretch>
            <a:fillRect/>
          </a:stretch>
        </p:blipFill>
        <p:spPr bwMode="auto">
          <a:xfrm>
            <a:off x="2133600" y="1905000"/>
            <a:ext cx="4267200" cy="3927277"/>
          </a:xfrm>
          <a:prstGeom prst="rect">
            <a:avLst/>
          </a:prstGeom>
          <a:solidFill>
            <a:srgbClr val="FFFFFF"/>
          </a:solidFill>
        </p:spPr>
      </p:pic>
      <p:sp>
        <p:nvSpPr>
          <p:cNvPr id="5" name="Rectangle 2"/>
          <p:cNvSpPr>
            <a:spLocks noGrp="1" noChangeArrowheads="1"/>
          </p:cNvSpPr>
          <p:nvPr>
            <p:ph type="title"/>
          </p:nvPr>
        </p:nvSpPr>
        <p:spPr>
          <a:xfrm>
            <a:off x="457200" y="274638"/>
            <a:ext cx="8229600" cy="1143000"/>
          </a:xfrm>
          <a:solidFill>
            <a:srgbClr val="C00000"/>
          </a:solidFill>
        </p:spPr>
        <p:txBody>
          <a:bodyPr>
            <a:normAutofit/>
          </a:bodyPr>
          <a:lstStyle/>
          <a:p>
            <a:r>
              <a:rPr lang="es-EC" sz="4000" dirty="0" smtClean="0">
                <a:solidFill>
                  <a:srgbClr val="FFFF00"/>
                </a:solidFill>
              </a:rPr>
              <a:t>MAX 232: Convertidor de niveles</a:t>
            </a:r>
            <a:endParaRPr lang="en-US" sz="4000" dirty="0">
              <a:solidFill>
                <a:srgbClr val="FFFF00"/>
              </a:solidFill>
            </a:endParaRPr>
          </a:p>
        </p:txBody>
      </p:sp>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2" name="Picture 4" descr="max232a"/>
          <p:cNvPicPr>
            <a:picLocks noChangeAspect="1" noChangeArrowheads="1"/>
          </p:cNvPicPr>
          <p:nvPr/>
        </p:nvPicPr>
        <p:blipFill>
          <a:blip r:embed="rId3" cstate="print"/>
          <a:srcRect/>
          <a:stretch>
            <a:fillRect/>
          </a:stretch>
        </p:blipFill>
        <p:spPr bwMode="auto">
          <a:xfrm>
            <a:off x="2514600" y="990600"/>
            <a:ext cx="4722812" cy="5240596"/>
          </a:xfrm>
          <a:prstGeom prst="rect">
            <a:avLst/>
          </a:prstGeom>
          <a:solidFill>
            <a:schemeClr val="bg1"/>
          </a:solidFill>
        </p:spPr>
      </p:pic>
      <p:sp>
        <p:nvSpPr>
          <p:cNvPr id="5" name="Rectangle 2"/>
          <p:cNvSpPr>
            <a:spLocks noGrp="1" noChangeArrowheads="1"/>
          </p:cNvSpPr>
          <p:nvPr>
            <p:ph type="title"/>
          </p:nvPr>
        </p:nvSpPr>
        <p:spPr>
          <a:xfrm>
            <a:off x="457200" y="274638"/>
            <a:ext cx="8229600" cy="563562"/>
          </a:xfrm>
          <a:solidFill>
            <a:srgbClr val="C00000"/>
          </a:solidFill>
        </p:spPr>
        <p:txBody>
          <a:bodyPr>
            <a:normAutofit fontScale="90000"/>
          </a:bodyPr>
          <a:lstStyle/>
          <a:p>
            <a:r>
              <a:rPr lang="es-EC" sz="4000" dirty="0" smtClean="0">
                <a:solidFill>
                  <a:srgbClr val="FFFF00"/>
                </a:solidFill>
              </a:rPr>
              <a:t>MAX 232: </a:t>
            </a:r>
            <a:r>
              <a:rPr lang="es-EC" sz="4000" dirty="0" err="1" smtClean="0">
                <a:solidFill>
                  <a:srgbClr val="FFFF00"/>
                </a:solidFill>
              </a:rPr>
              <a:t>Conecciones</a:t>
            </a:r>
            <a:endParaRPr lang="en-US" sz="4000" dirty="0">
              <a:solidFill>
                <a:srgbClr val="FFFF00"/>
              </a:solidFill>
            </a:endParaRPr>
          </a:p>
        </p:txBody>
      </p:sp>
      <p:pic>
        <p:nvPicPr>
          <p:cNvPr id="4"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solidFill>
            <a:srgbClr val="C00000"/>
          </a:solidFill>
        </p:spPr>
        <p:txBody>
          <a:bodyPr/>
          <a:lstStyle/>
          <a:p>
            <a:r>
              <a:rPr lang="es-EC" sz="3200" dirty="0" smtClean="0">
                <a:solidFill>
                  <a:srgbClr val="FFFF00"/>
                </a:solidFill>
              </a:rPr>
              <a:t>RS232</a:t>
            </a:r>
            <a:r>
              <a:rPr lang="es-EC" sz="3200" dirty="0">
                <a:solidFill>
                  <a:srgbClr val="FFFF00"/>
                </a:solidFill>
              </a:rPr>
              <a:t/>
            </a:r>
            <a:br>
              <a:rPr lang="es-EC" sz="3200" dirty="0">
                <a:solidFill>
                  <a:srgbClr val="FFFF00"/>
                </a:solidFill>
              </a:rPr>
            </a:br>
            <a:r>
              <a:rPr lang="es-EC" sz="3200" dirty="0">
                <a:solidFill>
                  <a:srgbClr val="FFFF00"/>
                </a:solidFill>
              </a:rPr>
              <a:t>Protocolo de comunicación Serial Asíncrona</a:t>
            </a:r>
            <a:endParaRPr lang="en-US" sz="3200" dirty="0">
              <a:solidFill>
                <a:srgbClr val="FFFF00"/>
              </a:solidFill>
            </a:endParaRPr>
          </a:p>
        </p:txBody>
      </p:sp>
      <p:pic>
        <p:nvPicPr>
          <p:cNvPr id="78852" name="Picture 4" descr="serial_12v"/>
          <p:cNvPicPr>
            <a:picLocks noGrp="1" noChangeAspect="1" noChangeArrowheads="1"/>
          </p:cNvPicPr>
          <p:nvPr>
            <p:ph type="body" idx="1"/>
          </p:nvPr>
        </p:nvPicPr>
        <p:blipFill>
          <a:blip r:embed="rId3" cstate="print"/>
          <a:srcRect/>
          <a:stretch>
            <a:fillRect/>
          </a:stretch>
        </p:blipFill>
        <p:spPr>
          <a:xfrm>
            <a:off x="323851" y="2826745"/>
            <a:ext cx="7981950" cy="2751730"/>
          </a:xfrm>
          <a:noFill/>
          <a:ln/>
        </p:spPr>
      </p:pic>
      <p:sp>
        <p:nvSpPr>
          <p:cNvPr id="78853" name="Text Box 5"/>
          <p:cNvSpPr txBox="1">
            <a:spLocks noChangeArrowheads="1"/>
          </p:cNvSpPr>
          <p:nvPr/>
        </p:nvSpPr>
        <p:spPr bwMode="auto">
          <a:xfrm>
            <a:off x="611189" y="1844675"/>
            <a:ext cx="2741612" cy="523220"/>
          </a:xfrm>
          <a:prstGeom prst="rect">
            <a:avLst/>
          </a:prstGeom>
          <a:solidFill>
            <a:srgbClr val="FFFF00"/>
          </a:solidFill>
          <a:ln w="9525" algn="ctr">
            <a:noFill/>
            <a:miter lim="800000"/>
            <a:headEnd/>
            <a:tailEnd/>
          </a:ln>
          <a:effectLst/>
        </p:spPr>
        <p:txBody>
          <a:bodyPr wrap="square">
            <a:spAutoFit/>
          </a:bodyPr>
          <a:lstStyle/>
          <a:p>
            <a:pPr marL="342900" indent="-342900">
              <a:spcBef>
                <a:spcPct val="50000"/>
              </a:spcBef>
            </a:pPr>
            <a:r>
              <a:rPr lang="es-EC" sz="2800" i="1" dirty="0" smtClean="0"/>
              <a:t>Trama desde PC</a:t>
            </a:r>
            <a:r>
              <a:rPr lang="es-EC" sz="2800" i="1" u="sng" dirty="0" smtClean="0"/>
              <a:t>:</a:t>
            </a:r>
            <a:endParaRPr lang="en-US" sz="2800" i="1" u="sng" dirty="0"/>
          </a:p>
        </p:txBody>
      </p:sp>
      <p:pic>
        <p:nvPicPr>
          <p:cNvPr id="5" name="Picture 4"/>
          <p:cNvPicPr>
            <a:picLocks noChangeAspect="1" noChangeArrowheads="1"/>
          </p:cNvPicPr>
          <p:nvPr/>
        </p:nvPicPr>
        <p:blipFill>
          <a:blip r:embed="rId4"/>
          <a:srcRect/>
          <a:stretch>
            <a:fillRect/>
          </a:stretch>
        </p:blipFill>
        <p:spPr bwMode="auto">
          <a:xfrm>
            <a:off x="2285984" y="6215082"/>
            <a:ext cx="5929354" cy="479326"/>
          </a:xfrm>
          <a:prstGeom prst="rect">
            <a:avLst/>
          </a:prstGeom>
          <a:noFill/>
          <a:ln w="9525">
            <a:noFill/>
            <a:miter lim="800000"/>
            <a:headEnd/>
            <a:tailEnd/>
          </a:ln>
          <a:effectLst/>
        </p:spPr>
      </p:pic>
      <p:sp>
        <p:nvSpPr>
          <p:cNvPr id="6" name="1 Título"/>
          <p:cNvSpPr txBox="1">
            <a:spLocks/>
          </p:cNvSpPr>
          <p:nvPr/>
        </p:nvSpPr>
        <p:spPr>
          <a:xfrm>
            <a:off x="8643966" y="1714488"/>
            <a:ext cx="357190" cy="4071966"/>
          </a:xfrm>
          <a:prstGeom prst="rect">
            <a:avLst/>
          </a:prstGeom>
          <a:ln>
            <a:solidFill>
              <a:schemeClr val="accent1"/>
            </a:solidFill>
          </a:ln>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1400" b="1" i="0" u="none" strike="noStrike" kern="1200" cap="none" spc="0" normalizeH="0" baseline="0" noProof="0" dirty="0" smtClean="0">
                <a:ln>
                  <a:noFill/>
                </a:ln>
                <a:solidFill>
                  <a:schemeClr val="lt1"/>
                </a:solidFill>
                <a:effectLst/>
                <a:uLnTx/>
                <a:uFillTx/>
                <a:latin typeface="Arial" pitchFamily="34" charset="0"/>
                <a:ea typeface="+mn-ea"/>
                <a:cs typeface="Arial" pitchFamily="34" charset="0"/>
              </a:rPr>
              <a:t>MICROCONTROLADORES</a:t>
            </a:r>
            <a:endParaRPr kumimoji="0" lang="es-ES" sz="1400" b="1" i="0" u="none" strike="noStrike" kern="1200" cap="none" spc="0" normalizeH="0" baseline="0" noProof="0" dirty="0">
              <a:ln>
                <a:noFill/>
              </a:ln>
              <a:solidFill>
                <a:schemeClr val="lt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4023</TotalTime>
  <Words>1901</Words>
  <Application>Microsoft Office PowerPoint</Application>
  <PresentationFormat>Presentación en pantalla (4:3)</PresentationFormat>
  <Paragraphs>279</Paragraphs>
  <Slides>42</Slides>
  <Notes>39</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Tema de Office</vt:lpstr>
      <vt:lpstr>MICROCONTROLADORES</vt:lpstr>
      <vt:lpstr>COMUNICACION SERIAL DE DATOS</vt:lpstr>
      <vt:lpstr>Modulo UART: Comunicación Serial Asíncrona </vt:lpstr>
      <vt:lpstr>NIVELES LOGICOS TTL: Margen de Ruído = 0.4 V</vt:lpstr>
      <vt:lpstr>NIVELES LOGICOS CMOS: MARGEN DE RUIDO=1.4V</vt:lpstr>
      <vt:lpstr>NIVELES LOGICOS RS232 Margen de Ruido 2.0 V</vt:lpstr>
      <vt:lpstr>MAX 232: Convertidor de niveles</vt:lpstr>
      <vt:lpstr>MAX 232: Conecciones</vt:lpstr>
      <vt:lpstr>RS232 Protocolo de comunicación Serial Asíncrona</vt:lpstr>
      <vt:lpstr>Señal a la salida del PIC</vt:lpstr>
      <vt:lpstr>Asignación de Pines en Conector DB9</vt:lpstr>
      <vt:lpstr>Asignación de Pines en Conector DB25</vt:lpstr>
      <vt:lpstr>Sincronización de datos con el reloj visto desde la PC</vt:lpstr>
      <vt:lpstr>Chips para conversión de niveles RS232</vt:lpstr>
      <vt:lpstr>Modem Nulo</vt:lpstr>
      <vt:lpstr>Comunicación serial usando DB25</vt:lpstr>
      <vt:lpstr>El Transmisor</vt:lpstr>
      <vt:lpstr>El receptor</vt:lpstr>
      <vt:lpstr>EL UART</vt:lpstr>
      <vt:lpstr>Modo Asíncrono</vt:lpstr>
      <vt:lpstr>UART: Transmisor Asíncrono</vt:lpstr>
      <vt:lpstr>UART: Transmisor Asíncrono</vt:lpstr>
      <vt:lpstr>Modo Asíncrono</vt:lpstr>
      <vt:lpstr>UART: Transmisor Asíncrono</vt:lpstr>
      <vt:lpstr>UART: Receptor Asíncrono</vt:lpstr>
      <vt:lpstr>UART: Receptor Asíncrono</vt:lpstr>
      <vt:lpstr>UART: Receptor Asíncrono</vt:lpstr>
      <vt:lpstr>DETECCION DE ERROR FERR</vt:lpstr>
      <vt:lpstr>DETECCION DE ERROR OERR</vt:lpstr>
      <vt:lpstr>Módulo UART del PIC16F887 conectado al MAX232</vt:lpstr>
      <vt:lpstr>REGISTRO DE CONTROL TXSTA</vt:lpstr>
      <vt:lpstr>Diapositiva 32</vt:lpstr>
      <vt:lpstr>REGISTRO DE CONTROL RCSTA</vt:lpstr>
      <vt:lpstr>Diapositiva 34</vt:lpstr>
      <vt:lpstr>Diapositiva 35</vt:lpstr>
      <vt:lpstr>Generador de  Baudios</vt:lpstr>
      <vt:lpstr>Registros del Generador de Baudios</vt:lpstr>
      <vt:lpstr>Registro de Control de Baudios BAUDCTL</vt:lpstr>
      <vt:lpstr>Diapositiva 39</vt:lpstr>
      <vt:lpstr>Selección de la frecuencia en baudios</vt:lpstr>
      <vt:lpstr>Diapositiva 41</vt:lpstr>
      <vt:lpstr>Funciones UART de MikroCPro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Carlo</dc:creator>
  <cp:lastModifiedBy>Carlo</cp:lastModifiedBy>
  <cp:revision>302</cp:revision>
  <dcterms:created xsi:type="dcterms:W3CDTF">2010-07-05T17:17:42Z</dcterms:created>
  <dcterms:modified xsi:type="dcterms:W3CDTF">2013-08-20T14:09:41Z</dcterms:modified>
</cp:coreProperties>
</file>