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9"/>
  </p:notesMasterIdLst>
  <p:sldIdLst>
    <p:sldId id="257" r:id="rId2"/>
    <p:sldId id="258" r:id="rId3"/>
    <p:sldId id="303" r:id="rId4"/>
    <p:sldId id="259" r:id="rId5"/>
    <p:sldId id="30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2" r:id="rId38"/>
    <p:sldId id="293" r:id="rId39"/>
    <p:sldId id="294" r:id="rId40"/>
    <p:sldId id="305" r:id="rId41"/>
    <p:sldId id="295" r:id="rId42"/>
    <p:sldId id="296" r:id="rId43"/>
    <p:sldId id="297" r:id="rId44"/>
    <p:sldId id="298" r:id="rId45"/>
    <p:sldId id="299" r:id="rId46"/>
    <p:sldId id="300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C0C02-D133-4E13-8598-449451633CA7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DBFBE-2FF0-415A-96BA-F62837D99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34593-F9B6-466E-8273-6320FDBD0F97}" type="slidenum">
              <a:rPr lang="en-US"/>
              <a:pPr/>
              <a:t>1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AB5915-2A99-4914-8507-EC6CBF529B0B}" type="slidenum">
              <a:rPr lang="en-US"/>
              <a:pPr/>
              <a:t>10</a:t>
            </a:fld>
            <a:endParaRPr 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37944-CF6D-4E9B-A322-5ADF66DEEBAC}" type="slidenum">
              <a:rPr lang="en-US"/>
              <a:pPr/>
              <a:t>11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9D468-1CD8-4DA1-BD20-04CB4230E300}" type="slidenum">
              <a:rPr lang="en-US"/>
              <a:pPr/>
              <a:t>12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408EA-152E-49C1-A7D0-360062968381}" type="slidenum">
              <a:rPr lang="en-US"/>
              <a:pPr/>
              <a:t>13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B4008-67B0-4304-8F28-7A7FE25C5F32}" type="slidenum">
              <a:rPr lang="en-US"/>
              <a:pPr/>
              <a:t>14</a:t>
            </a:fld>
            <a:endParaRPr 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0FFCE0-6131-4E0F-A210-C8E77A638A80}" type="slidenum">
              <a:rPr lang="en-US"/>
              <a:pPr/>
              <a:t>15</a:t>
            </a:fld>
            <a:endParaRPr 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62F39C-E83E-4DB0-90A1-8823E388FEE7}" type="slidenum">
              <a:rPr lang="en-US"/>
              <a:pPr/>
              <a:t>16</a:t>
            </a:fld>
            <a:endParaRPr 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56A02-031C-4F54-A6C5-2FCF93F13F00}" type="slidenum">
              <a:rPr lang="en-US"/>
              <a:pPr/>
              <a:t>17</a:t>
            </a:fld>
            <a:endParaRPr 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9DCCB-B40A-4D3C-BC0E-66272D3E928F}" type="slidenum">
              <a:rPr lang="en-US"/>
              <a:pPr/>
              <a:t>18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AE8B14-9737-41E3-8675-F073E61C3A52}" type="slidenum">
              <a:rPr lang="en-US"/>
              <a:pPr/>
              <a:t>19</a:t>
            </a:fld>
            <a:endParaRPr 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81D44-FD8B-4399-8A18-40EBC683121C}" type="slidenum">
              <a:rPr lang="en-US"/>
              <a:pPr/>
              <a:t>2</a:t>
            </a:fld>
            <a:endParaRPr lang="en-US"/>
          </a:p>
        </p:txBody>
      </p:sp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02CE9-BA55-491A-BB58-34487509CF4B}" type="slidenum">
              <a:rPr lang="en-US"/>
              <a:pPr/>
              <a:t>20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4968B-C472-4BF2-961B-9295033944D8}" type="slidenum">
              <a:rPr lang="en-US"/>
              <a:pPr/>
              <a:t>21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DA34E4-017A-4D42-A427-09FF76CDD817}" type="slidenum">
              <a:rPr lang="en-US"/>
              <a:pPr/>
              <a:t>22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425008-DE05-48DD-9E9E-A675B31A8F96}" type="slidenum">
              <a:rPr lang="en-US"/>
              <a:pPr/>
              <a:t>23</a:t>
            </a:fld>
            <a:endParaRPr lang="en-US"/>
          </a:p>
        </p:txBody>
      </p:sp>
      <p:sp>
        <p:nvSpPr>
          <p:cNvPr id="24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99838-212D-4ABF-B00C-C9CF0A53060C}" type="slidenum">
              <a:rPr lang="en-US"/>
              <a:pPr/>
              <a:t>24</a:t>
            </a:fld>
            <a:endParaRPr 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8AC4A7-95A0-4CC4-9623-B23CA82B93A8}" type="slidenum">
              <a:rPr lang="en-US"/>
              <a:pPr/>
              <a:t>25</a:t>
            </a:fld>
            <a:endParaRPr lang="en-US"/>
          </a:p>
        </p:txBody>
      </p:sp>
      <p:sp>
        <p:nvSpPr>
          <p:cNvPr id="24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DB361-5505-427A-AA2E-0336CA6669F3}" type="slidenum">
              <a:rPr lang="en-US"/>
              <a:pPr/>
              <a:t>26</a:t>
            </a:fld>
            <a:endParaRPr 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D57783-AEAD-4FA2-BB07-B857B71CB948}" type="slidenum">
              <a:rPr lang="en-US"/>
              <a:pPr/>
              <a:t>27</a:t>
            </a:fld>
            <a:endParaRPr lang="en-US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FFCB68-B0F8-42CF-92E2-520BDC772678}" type="slidenum">
              <a:rPr lang="en-US"/>
              <a:pPr/>
              <a:t>28</a:t>
            </a:fld>
            <a:endParaRPr 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AC4E5D-F794-44D8-8332-CA2377A89D79}" type="slidenum">
              <a:rPr lang="en-US"/>
              <a:pPr/>
              <a:t>29</a:t>
            </a:fld>
            <a:endParaRPr lang="en-US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DBFBE-2FF0-415A-96BA-F62837D99CC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FCEDC-7D46-48B9-A5F5-A9FE2FF41744}" type="slidenum">
              <a:rPr lang="en-US"/>
              <a:pPr/>
              <a:t>30</a:t>
            </a:fld>
            <a:endParaRPr lang="en-US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32E46A-D4BC-4DDD-9ABF-DCA88F2D5071}" type="slidenum">
              <a:rPr lang="en-US"/>
              <a:pPr/>
              <a:t>31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135CB-F43B-4ACD-9025-C90BB80C2037}" type="slidenum">
              <a:rPr lang="en-US"/>
              <a:pPr/>
              <a:t>32</a:t>
            </a:fld>
            <a:endParaRPr 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17B076-159A-4458-90BA-3BF8AF25DEF4}" type="slidenum">
              <a:rPr lang="en-US"/>
              <a:pPr/>
              <a:t>33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B78B9-0A73-41EA-B392-E99C1295D581}" type="slidenum">
              <a:rPr lang="en-US"/>
              <a:pPr/>
              <a:t>34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1D17B-54D7-48EE-9368-4D1A217C842A}" type="slidenum">
              <a:rPr lang="en-US"/>
              <a:pPr/>
              <a:t>35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B5386C-45E2-4056-A388-17A4518DC538}" type="slidenum">
              <a:rPr lang="en-US"/>
              <a:pPr/>
              <a:t>36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F67BC-0D9C-4CA5-83F7-85BA9663A532}" type="slidenum">
              <a:rPr lang="en-US"/>
              <a:pPr/>
              <a:t>37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E81073-59F9-48EA-AAC9-BF5C49A10F96}" type="slidenum">
              <a:rPr lang="en-US"/>
              <a:pPr/>
              <a:t>38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CDFB20-034C-470E-8CFD-401605C38841}" type="slidenum">
              <a:rPr lang="en-US"/>
              <a:pPr/>
              <a:t>39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CD51A-0077-4049-B291-DEE8C64F8044}" type="slidenum">
              <a:rPr lang="en-US"/>
              <a:pPr/>
              <a:t>4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DBFBE-2FF0-415A-96BA-F62837D99CC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BC4A10-639B-4F7F-A8A4-1152BC96EA37}" type="slidenum">
              <a:rPr lang="en-US"/>
              <a:pPr/>
              <a:t>41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AF2637-9475-482A-B18A-B93E489E1243}" type="slidenum">
              <a:rPr lang="en-US"/>
              <a:pPr/>
              <a:t>42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1D543F-5D26-4812-94CE-8D92F8627F3E}" type="slidenum">
              <a:rPr lang="en-US"/>
              <a:pPr/>
              <a:t>43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5E833C-BCED-417D-9B6D-5948715D3342}" type="slidenum">
              <a:rPr lang="en-US"/>
              <a:pPr/>
              <a:t>44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A84595-0DAC-476A-8723-F466D8B2FB9E}" type="slidenum">
              <a:rPr lang="en-US"/>
              <a:pPr/>
              <a:t>45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CD90C-3996-464A-A280-C9B42E4630DA}" type="slidenum">
              <a:rPr lang="en-US"/>
              <a:pPr/>
              <a:t>46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575E6-3D43-48EF-B856-4B6E0F59C8CB}" type="slidenum">
              <a:rPr lang="en-US"/>
              <a:pPr/>
              <a:t>47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DBFBE-2FF0-415A-96BA-F62837D99CC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128FC8-5855-444A-BF1D-6CAE43BC4FED}" type="slidenum">
              <a:rPr lang="en-US"/>
              <a:pPr/>
              <a:t>6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627A54-0D89-425F-AC13-73736EC564DF}" type="slidenum">
              <a:rPr lang="en-US"/>
              <a:pPr/>
              <a:t>7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FB0C52-76A3-4D37-B794-1B088A20CD3E}" type="slidenum">
              <a:rPr lang="en-US"/>
              <a:pPr/>
              <a:t>8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9E008-D8D8-49D7-8E03-329C9965B31B}" type="slidenum">
              <a:rPr lang="en-US"/>
              <a:pPr/>
              <a:t>9</a:t>
            </a:fld>
            <a:endParaRPr lang="en-US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8E56330-888B-4D24-B465-91313444BAC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86B752-7240-433D-AFCF-DFF264E900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A26D-9902-4A39-910E-21E196B71B03}" type="datetimeFigureOut">
              <a:rPr lang="en-US" smtClean="0"/>
              <a:pPr/>
              <a:t>10/26/2008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341EB-0676-45A8-8CB6-5A4BC009F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jpeg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eg"/><Relationship Id="rId4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Disorders of the Special Senses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8EEB5192-5B7F-4785-B5FF-FAA2391F38DD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Glaucoma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724400" cy="4411662"/>
          </a:xfrm>
        </p:spPr>
        <p:txBody>
          <a:bodyPr/>
          <a:lstStyle/>
          <a:p>
            <a:r>
              <a:rPr lang="en-US"/>
              <a:t>Abnormal elevation of pressure within the eye caused by obstruction to flow of vitreous humor</a:t>
            </a:r>
          </a:p>
          <a:p>
            <a:r>
              <a:rPr lang="en-US"/>
              <a:t>Causes optical nerve damage</a:t>
            </a:r>
          </a:p>
          <a:p>
            <a:r>
              <a:rPr lang="en-US"/>
              <a:t>Normal IOP = 10-21 mm Hg</a:t>
            </a:r>
          </a:p>
        </p:txBody>
      </p:sp>
      <p:pic>
        <p:nvPicPr>
          <p:cNvPr id="18436" name="Picture 4" descr="Eye Cross Section Superi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5400" y="0"/>
            <a:ext cx="3676650" cy="3067050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18D49-9802-464C-8D71-51AA5E312913}" type="slidenum">
              <a:rPr lang="en-US" altLang="en-US"/>
              <a:pPr/>
              <a:t>10</a:t>
            </a:fld>
            <a:endParaRPr lang="en-US" altLang="en-US"/>
          </a:p>
        </p:txBody>
      </p:sp>
      <p:pic>
        <p:nvPicPr>
          <p:cNvPr id="6" name="Picture 5" descr="Eye-anatom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7609" y="3200400"/>
            <a:ext cx="3866391" cy="3081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Glaucoma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Acute or Angle-closure</a:t>
            </a:r>
          </a:p>
          <a:p>
            <a:r>
              <a:rPr lang="en-US" dirty="0"/>
              <a:t>Chronic Simple/Primary Open-Angle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Symptoms</a:t>
            </a:r>
          </a:p>
          <a:p>
            <a:r>
              <a:rPr lang="en-US" dirty="0"/>
              <a:t>Blurred vision/halos</a:t>
            </a:r>
          </a:p>
          <a:p>
            <a:r>
              <a:rPr lang="en-US" dirty="0"/>
              <a:t>Loss of peripheral vision</a:t>
            </a:r>
          </a:p>
          <a:p>
            <a:r>
              <a:rPr lang="en-US" dirty="0"/>
              <a:t>Headache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A27A-1DF0-4026-B902-CE97EA2D3A04}" type="slidenum">
              <a:rPr lang="en-US" altLang="en-US"/>
              <a:pPr/>
              <a:t>11</a:t>
            </a:fld>
            <a:endParaRPr lang="en-US" altLang="en-US"/>
          </a:p>
        </p:txBody>
      </p:sp>
      <p:pic>
        <p:nvPicPr>
          <p:cNvPr id="5" name="Picture 4" descr="58851_Detai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200400"/>
            <a:ext cx="25400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Glaucoma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Treatment</a:t>
            </a:r>
          </a:p>
          <a:p>
            <a:r>
              <a:rPr lang="en-US" dirty="0" err="1"/>
              <a:t>Miotics</a:t>
            </a:r>
            <a:endParaRPr lang="en-US" dirty="0"/>
          </a:p>
          <a:p>
            <a:r>
              <a:rPr lang="en-US" dirty="0"/>
              <a:t>Adrenergic agonists</a:t>
            </a:r>
          </a:p>
          <a:p>
            <a:r>
              <a:rPr lang="en-US" dirty="0"/>
              <a:t>Carbonic </a:t>
            </a:r>
            <a:r>
              <a:rPr lang="en-US" dirty="0" err="1"/>
              <a:t>anhydrase</a:t>
            </a:r>
            <a:r>
              <a:rPr lang="en-US" dirty="0"/>
              <a:t> inhibitors</a:t>
            </a:r>
          </a:p>
          <a:p>
            <a:r>
              <a:rPr lang="en-US" dirty="0"/>
              <a:t>Laser Surgery (</a:t>
            </a:r>
            <a:r>
              <a:rPr lang="en-US" dirty="0" err="1"/>
              <a:t>Trabeculoplasty</a:t>
            </a:r>
            <a:r>
              <a:rPr lang="en-US" dirty="0"/>
              <a:t>, </a:t>
            </a:r>
            <a:r>
              <a:rPr lang="en-US" dirty="0" err="1"/>
              <a:t>Iridotomy</a:t>
            </a:r>
            <a:endParaRPr lang="en-US" dirty="0"/>
          </a:p>
          <a:p>
            <a:r>
              <a:rPr lang="en-US" dirty="0"/>
              <a:t>Filtering Procedures</a:t>
            </a:r>
          </a:p>
          <a:p>
            <a:r>
              <a:rPr lang="en-US" dirty="0"/>
              <a:t>Drainage Implant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F15EE-A123-44FC-9F8D-648B3119E532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953000" cy="4411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Senile Cataracts</a:t>
            </a:r>
          </a:p>
          <a:p>
            <a:pPr>
              <a:lnSpc>
                <a:spcPct val="90000"/>
              </a:lnSpc>
            </a:pPr>
            <a:r>
              <a:rPr lang="en-US" dirty="0"/>
              <a:t>Nuclear</a:t>
            </a:r>
          </a:p>
          <a:p>
            <a:pPr lvl="1">
              <a:lnSpc>
                <a:spcPct val="90000"/>
              </a:lnSpc>
            </a:pPr>
            <a:r>
              <a:rPr lang="en-US" sz="3000" dirty="0"/>
              <a:t>Myopia, slow progression</a:t>
            </a:r>
          </a:p>
          <a:p>
            <a:pPr>
              <a:lnSpc>
                <a:spcPct val="90000"/>
              </a:lnSpc>
            </a:pPr>
            <a:r>
              <a:rPr lang="en-US" dirty="0"/>
              <a:t>Cortical</a:t>
            </a:r>
          </a:p>
          <a:p>
            <a:pPr lvl="1">
              <a:lnSpc>
                <a:spcPct val="90000"/>
              </a:lnSpc>
            </a:pPr>
            <a:r>
              <a:rPr lang="en-US" sz="3000" dirty="0"/>
              <a:t>Highly variable progression</a:t>
            </a:r>
          </a:p>
          <a:p>
            <a:pPr lvl="1">
              <a:lnSpc>
                <a:spcPct val="90000"/>
              </a:lnSpc>
            </a:pPr>
            <a:r>
              <a:rPr lang="en-US" sz="3000" dirty="0"/>
              <a:t>Worse in bright light</a:t>
            </a:r>
          </a:p>
        </p:txBody>
      </p:sp>
      <p:pic>
        <p:nvPicPr>
          <p:cNvPr id="22532" name="Picture 4" descr="Img007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29200" y="1066800"/>
            <a:ext cx="3429000" cy="2287588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FE148-C98F-48F0-BCB6-4F3670735CB0}" type="slidenum">
              <a:rPr lang="en-US" altLang="en-US"/>
              <a:pPr/>
              <a:t>13</a:t>
            </a:fld>
            <a:endParaRPr lang="en-US" altLang="en-US"/>
          </a:p>
        </p:txBody>
      </p:sp>
      <p:pic>
        <p:nvPicPr>
          <p:cNvPr id="7" name="Picture 6" descr="cataract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40386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953000" cy="4411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Senile Cataracts</a:t>
            </a:r>
          </a:p>
          <a:p>
            <a:pPr>
              <a:lnSpc>
                <a:spcPct val="90000"/>
              </a:lnSpc>
            </a:pPr>
            <a:r>
              <a:rPr lang="en-US" dirty="0"/>
              <a:t>Posterior </a:t>
            </a:r>
            <a:r>
              <a:rPr lang="en-US" dirty="0" err="1"/>
              <a:t>Subcapsular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3000" dirty="0"/>
              <a:t>In younger clients</a:t>
            </a:r>
          </a:p>
          <a:p>
            <a:pPr lvl="1">
              <a:lnSpc>
                <a:spcPct val="90000"/>
              </a:lnSpc>
            </a:pPr>
            <a:r>
              <a:rPr lang="en-US" sz="3000" dirty="0"/>
              <a:t>Increased sensitivity to bright lights</a:t>
            </a:r>
          </a:p>
        </p:txBody>
      </p:sp>
      <p:pic>
        <p:nvPicPr>
          <p:cNvPr id="7" name="Content Placeholder 6" descr="cataract2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67400" y="2667000"/>
            <a:ext cx="1651000" cy="1651000"/>
          </a:xfrm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7E05B-7FFD-485B-9DF5-A3C4AB411360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Causes</a:t>
            </a:r>
          </a:p>
          <a:p>
            <a:r>
              <a:rPr lang="en-US" dirty="0" smtClean="0"/>
              <a:t>UV light</a:t>
            </a:r>
            <a:endParaRPr lang="en-US" dirty="0"/>
          </a:p>
          <a:p>
            <a:r>
              <a:rPr lang="en-US" dirty="0"/>
              <a:t>Trauma</a:t>
            </a:r>
          </a:p>
          <a:p>
            <a:r>
              <a:rPr lang="en-US" dirty="0"/>
              <a:t>DM</a:t>
            </a:r>
          </a:p>
          <a:p>
            <a:r>
              <a:rPr lang="en-US" dirty="0"/>
              <a:t>Infection</a:t>
            </a:r>
          </a:p>
          <a:p>
            <a:r>
              <a:rPr lang="en-US" dirty="0" smtClean="0"/>
              <a:t>Nutritional Na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A6E2-4383-4DC0-AE3E-6D6ED97B4A8C}" type="slidenum">
              <a:rPr lang="en-US" altLang="en-US"/>
              <a:pPr/>
              <a:t>15</a:t>
            </a:fld>
            <a:endParaRPr lang="en-US" altLang="en-US"/>
          </a:p>
        </p:txBody>
      </p:sp>
      <p:pic>
        <p:nvPicPr>
          <p:cNvPr id="5" name="Picture 4" descr="slinky2u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524000"/>
            <a:ext cx="2944368" cy="2574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876800" cy="44116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dirty="0"/>
              <a:t>Management</a:t>
            </a:r>
          </a:p>
          <a:p>
            <a:r>
              <a:rPr lang="en-US" dirty="0" err="1"/>
              <a:t>Intracapsular</a:t>
            </a:r>
            <a:r>
              <a:rPr lang="en-US" dirty="0"/>
              <a:t> Cataract Extraction</a:t>
            </a:r>
          </a:p>
          <a:p>
            <a:endParaRPr lang="en-US" dirty="0" smtClean="0"/>
          </a:p>
          <a:p>
            <a:r>
              <a:rPr lang="en-US" dirty="0" err="1" smtClean="0"/>
              <a:t>Phacoemulsification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Lens </a:t>
            </a:r>
            <a:r>
              <a:rPr lang="en-US" dirty="0"/>
              <a:t>Replacement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183188" y="609600"/>
          <a:ext cx="3960812" cy="2819400"/>
        </p:xfrm>
        <a:graphic>
          <a:graphicData uri="http://schemas.openxmlformats.org/presentationml/2006/ole">
            <p:oleObj spid="_x0000_s2050" name="Bitmap Image" r:id="rId4" imgW="1752381" imgH="1247619" progId="PBrush">
              <p:embed/>
            </p:oleObj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1902A-6761-48AA-8A4B-3FE12B74FB3E}" type="slidenum">
              <a:rPr lang="en-US" altLang="en-US"/>
              <a:pPr/>
              <a:t>16</a:t>
            </a:fld>
            <a:endParaRPr lang="en-US" altLang="en-US"/>
          </a:p>
        </p:txBody>
      </p:sp>
      <p:pic>
        <p:nvPicPr>
          <p:cNvPr id="6" name="Picture 5" descr="phaco_later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3733800"/>
            <a:ext cx="3810000" cy="242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Pre-Op</a:t>
            </a:r>
          </a:p>
          <a:p>
            <a:r>
              <a:rPr lang="en-US"/>
              <a:t>Withhold anticoagulants</a:t>
            </a:r>
          </a:p>
          <a:p>
            <a:r>
              <a:rPr lang="en-US"/>
              <a:t>Dilating drops q10” x 4 doses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4BD11-6FE0-4378-AAD3-333EE08194EF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Cataract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Post-Op</a:t>
            </a:r>
          </a:p>
          <a:p>
            <a:r>
              <a:rPr lang="en-US" dirty="0"/>
              <a:t>Avoid manipulating the eye</a:t>
            </a:r>
          </a:p>
          <a:p>
            <a:r>
              <a:rPr lang="en-US" dirty="0"/>
              <a:t>Inform of symptoms like floaters, flashing lights</a:t>
            </a:r>
          </a:p>
          <a:p>
            <a:r>
              <a:rPr lang="en-US" dirty="0"/>
              <a:t>No lifting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712F7-BF13-4312-81D1-E81CF79E6C6D}" type="slidenum">
              <a:rPr lang="en-US" altLang="en-US"/>
              <a:pPr/>
              <a:t>18</a:t>
            </a:fld>
            <a:endParaRPr lang="en-US" altLang="en-US"/>
          </a:p>
        </p:txBody>
      </p:sp>
      <p:pic>
        <p:nvPicPr>
          <p:cNvPr id="5" name="Picture 4" descr="pars_plana_vitrectom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581400"/>
            <a:ext cx="35560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Corneal Disorders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495800" cy="44116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Corneal Dystrophy</a:t>
            </a:r>
          </a:p>
          <a:p>
            <a:r>
              <a:rPr lang="en-US" dirty="0" err="1"/>
              <a:t>Autosomal</a:t>
            </a:r>
            <a:r>
              <a:rPr lang="en-US" dirty="0"/>
              <a:t> dominant, manifests at 20 yr</a:t>
            </a:r>
          </a:p>
          <a:p>
            <a:r>
              <a:rPr lang="en-US" dirty="0" err="1"/>
              <a:t>Sx</a:t>
            </a:r>
            <a:r>
              <a:rPr lang="en-US" dirty="0"/>
              <a:t>: </a:t>
            </a:r>
            <a:r>
              <a:rPr lang="en-US" dirty="0" smtClean="0"/>
              <a:t>bilateral Deposits </a:t>
            </a:r>
            <a:r>
              <a:rPr lang="en-US" dirty="0"/>
              <a:t>in the </a:t>
            </a:r>
            <a:r>
              <a:rPr lang="en-US" dirty="0" smtClean="0"/>
              <a:t>cornea</a:t>
            </a:r>
            <a:endParaRPr lang="en-US" dirty="0"/>
          </a:p>
          <a:p>
            <a:endParaRPr lang="en-US" dirty="0"/>
          </a:p>
        </p:txBody>
      </p:sp>
      <p:pic>
        <p:nvPicPr>
          <p:cNvPr id="26628" name="Picture 4" descr="corneal dystrophy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2500" y="2653506"/>
            <a:ext cx="3810000" cy="2543175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971F-2399-4BE1-929D-E1638B054B95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/>
              <a:t>Assessment of Ocular Function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Visual Acuity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Resolving power of the eye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 a standard </a:t>
            </a:r>
            <a:r>
              <a:rPr lang="en-US" dirty="0" err="1"/>
              <a:t>Snellen</a:t>
            </a:r>
            <a:r>
              <a:rPr lang="en-US" dirty="0"/>
              <a:t> </a:t>
            </a:r>
            <a:r>
              <a:rPr lang="en-US" dirty="0" smtClean="0"/>
              <a:t>Chart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20/200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368A7-C491-4984-BF2C-1EB092E7D8B0}" type="slidenum">
              <a:rPr lang="en-US" altLang="en-US"/>
              <a:pPr/>
              <a:t>2</a:t>
            </a:fld>
            <a:endParaRPr lang="en-US" altLang="en-US"/>
          </a:p>
        </p:txBody>
      </p:sp>
      <p:pic>
        <p:nvPicPr>
          <p:cNvPr id="5" name="Picture 4" descr="200px-Snellen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10349">
            <a:off x="6571922" y="1925586"/>
            <a:ext cx="2438401" cy="327964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2971800"/>
          <a:ext cx="54102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2362200"/>
              </a:tblGrid>
              <a:tr h="547816">
                <a:tc>
                  <a:txBody>
                    <a:bodyPr/>
                    <a:lstStyle/>
                    <a:p>
                      <a:r>
                        <a:rPr lang="en-US" dirty="0" smtClean="0"/>
                        <a:t>Counting Fingers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Ability to count fingers at a given distance.</a:t>
                      </a:r>
                      <a:endParaRPr lang="en-US" dirty="0"/>
                    </a:p>
                  </a:txBody>
                  <a:tcPr/>
                </a:tc>
              </a:tr>
              <a:tr h="1017373">
                <a:tc>
                  <a:txBody>
                    <a:bodyPr/>
                    <a:lstStyle/>
                    <a:p>
                      <a:r>
                        <a:rPr lang="en-US" dirty="0" smtClean="0"/>
                        <a:t>Hand Motion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Ability to distinguish a hand if it is moving or not in front of the patient's face.</a:t>
                      </a:r>
                      <a:endParaRPr lang="en-US" dirty="0"/>
                    </a:p>
                  </a:txBody>
                  <a:tcPr/>
                </a:tc>
              </a:tr>
              <a:tr h="782595">
                <a:tc>
                  <a:txBody>
                    <a:bodyPr/>
                    <a:lstStyle/>
                    <a:p>
                      <a:r>
                        <a:rPr lang="en-US" dirty="0" smtClean="0"/>
                        <a:t>Light Perception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Ability to distinguish if the eye can perceive any light.</a:t>
                      </a:r>
                      <a:endParaRPr lang="en-US" dirty="0"/>
                    </a:p>
                  </a:txBody>
                  <a:tcPr/>
                </a:tc>
              </a:tr>
              <a:tr h="547816">
                <a:tc>
                  <a:txBody>
                    <a:bodyPr/>
                    <a:lstStyle/>
                    <a:p>
                      <a:r>
                        <a:rPr lang="en-US" dirty="0" smtClean="0"/>
                        <a:t>No Light Perception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Inability to see any light. Total blindness.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Corneal Disorders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Corneal Dystrophy</a:t>
            </a:r>
          </a:p>
          <a:p>
            <a:r>
              <a:rPr lang="en-US" dirty="0" err="1"/>
              <a:t>Tx</a:t>
            </a:r>
            <a:r>
              <a:rPr lang="en-US" dirty="0"/>
              <a:t>: Bandage contact lenses to flatten the </a:t>
            </a:r>
            <a:r>
              <a:rPr lang="en-US" dirty="0" err="1"/>
              <a:t>bullae</a:t>
            </a:r>
            <a:endParaRPr lang="en-US" dirty="0"/>
          </a:p>
          <a:p>
            <a:r>
              <a:rPr lang="en-US" dirty="0"/>
              <a:t>Apply hypertrophic drops to reduce edema and </a:t>
            </a:r>
            <a:r>
              <a:rPr lang="en-US" dirty="0" smtClean="0"/>
              <a:t>IOP</a:t>
            </a:r>
          </a:p>
          <a:p>
            <a:r>
              <a:rPr lang="en-US" dirty="0" smtClean="0"/>
              <a:t>Corneal transplant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94F88-8080-4722-9148-2D866737EDDC}" type="slidenum">
              <a:rPr lang="en-US" altLang="en-US"/>
              <a:pPr/>
              <a:t>20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Corneal Disorders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724400" cy="441166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/>
              <a:t>Keratoconus</a:t>
            </a:r>
          </a:p>
          <a:p>
            <a:r>
              <a:rPr lang="en-US"/>
              <a:t>Conical protuberance of cornea with thinning and astigmatism</a:t>
            </a:r>
          </a:p>
          <a:p>
            <a:r>
              <a:rPr lang="en-US"/>
              <a:t>Bilateral, more common in women</a:t>
            </a:r>
          </a:p>
          <a:p>
            <a:r>
              <a:rPr lang="en-US"/>
              <a:t>Tx: rigid contact lenses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867400" y="1981200"/>
          <a:ext cx="2941638" cy="3124200"/>
        </p:xfrm>
        <a:graphic>
          <a:graphicData uri="http://schemas.openxmlformats.org/presentationml/2006/ole">
            <p:oleObj spid="_x0000_s3074" name="Bitmap Image" r:id="rId4" imgW="1695687" imgH="1800476" progId="PBrush">
              <p:embed/>
            </p:oleObj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85D57-F4F9-44AD-9DA1-07A79D9492D1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Corneal Surgery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Phototherapeutic Keratectomy (PTK)</a:t>
            </a:r>
          </a:p>
          <a:p>
            <a:r>
              <a:rPr lang="en-US" dirty="0"/>
              <a:t>Uses laser to treat diseased corneal tissue</a:t>
            </a:r>
          </a:p>
          <a:p>
            <a:r>
              <a:rPr lang="en-US" dirty="0"/>
              <a:t>Contraindicated in patients with active herpetic </a:t>
            </a:r>
            <a:r>
              <a:rPr lang="en-US" dirty="0" err="1"/>
              <a:t>keratitis</a:t>
            </a:r>
            <a:endParaRPr lang="en-US" dirty="0"/>
          </a:p>
          <a:p>
            <a:r>
              <a:rPr lang="en-US" dirty="0"/>
              <a:t>Side effects: induced </a:t>
            </a:r>
            <a:r>
              <a:rPr lang="en-US" dirty="0" err="1"/>
              <a:t>hyperopia</a:t>
            </a:r>
            <a:r>
              <a:rPr lang="en-US" dirty="0"/>
              <a:t> and </a:t>
            </a:r>
            <a:r>
              <a:rPr lang="en-US" dirty="0" err="1"/>
              <a:t>stromal</a:t>
            </a:r>
            <a:r>
              <a:rPr lang="en-US" dirty="0"/>
              <a:t> haze</a:t>
            </a:r>
          </a:p>
          <a:p>
            <a:r>
              <a:rPr lang="en-US" dirty="0"/>
              <a:t>Give antibiotics and steroids</a:t>
            </a:r>
          </a:p>
          <a:p>
            <a:r>
              <a:rPr lang="en-US" dirty="0"/>
              <a:t>Follow up for 2 years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5BFA-B5BB-4635-8559-ADC890C6D1B6}" type="slidenum">
              <a:rPr lang="en-US" altLang="en-US"/>
              <a:pPr/>
              <a:t>22</a:t>
            </a:fld>
            <a:endParaRPr lang="en-US" altLang="en-US"/>
          </a:p>
        </p:txBody>
      </p:sp>
      <p:pic>
        <p:nvPicPr>
          <p:cNvPr id="5" name="Picture 4" descr="eyedisea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52400"/>
            <a:ext cx="3200400" cy="170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Corneal Surgery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err="1"/>
              <a:t>Keratoplasty</a:t>
            </a:r>
            <a:endParaRPr lang="en-US" dirty="0"/>
          </a:p>
          <a:p>
            <a:r>
              <a:rPr lang="en-US" dirty="0"/>
              <a:t>Replacement of the abnormal host tissue with a healthy donor corneal tissue</a:t>
            </a:r>
          </a:p>
          <a:p>
            <a:pPr lvl="1"/>
            <a:r>
              <a:rPr lang="en-US" dirty="0"/>
              <a:t>Lamellar – partial</a:t>
            </a:r>
          </a:p>
          <a:p>
            <a:pPr lvl="1"/>
            <a:r>
              <a:rPr lang="en-US" dirty="0"/>
              <a:t>Penetrating – full thickness</a:t>
            </a:r>
          </a:p>
          <a:p>
            <a:r>
              <a:rPr lang="en-US" dirty="0"/>
              <a:t>For </a:t>
            </a:r>
            <a:r>
              <a:rPr lang="en-US" dirty="0" err="1"/>
              <a:t>keratoconus</a:t>
            </a:r>
            <a:r>
              <a:rPr lang="en-US" dirty="0"/>
              <a:t>, corneal dystrophy, corneal scarring from Herpes simplex, </a:t>
            </a:r>
            <a:r>
              <a:rPr lang="en-US" dirty="0" err="1"/>
              <a:t>keratitis</a:t>
            </a:r>
            <a:r>
              <a:rPr lang="en-US" dirty="0"/>
              <a:t>, chemical burns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570F-B499-462E-BA1B-9DAB7B0A16F6}" type="slidenum">
              <a:rPr lang="en-US" altLang="en-US"/>
              <a:pPr/>
              <a:t>23</a:t>
            </a:fld>
            <a:endParaRPr lang="en-US" altLang="en-US"/>
          </a:p>
        </p:txBody>
      </p:sp>
      <p:pic>
        <p:nvPicPr>
          <p:cNvPr id="5" name="Picture 4" descr="keratoplasty-techniqu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28600"/>
            <a:ext cx="28575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382000" cy="44116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Retinal Detachment</a:t>
            </a:r>
          </a:p>
          <a:p>
            <a:pPr>
              <a:buFontTx/>
              <a:buChar char="-"/>
            </a:pPr>
            <a:r>
              <a:rPr lang="en-US"/>
              <a:t>Separation of retinal pigment epithelium from sensory layer</a:t>
            </a:r>
          </a:p>
          <a:p>
            <a:pPr>
              <a:buFontTx/>
              <a:buChar char="•"/>
            </a:pPr>
            <a:endParaRPr lang="en-US"/>
          </a:p>
        </p:txBody>
      </p:sp>
      <p:pic>
        <p:nvPicPr>
          <p:cNvPr id="30724" name="Picture 4" descr="RetinalDetachment-grph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343400" y="3124200"/>
            <a:ext cx="4479925" cy="3360738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ECBAE-DBD0-4CED-BAEA-2A946ACCA272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Retinal Detachment</a:t>
            </a:r>
          </a:p>
          <a:p>
            <a:r>
              <a:rPr lang="en-US"/>
              <a:t>Rhegmatogenous</a:t>
            </a:r>
          </a:p>
          <a:p>
            <a:r>
              <a:rPr lang="en-US"/>
              <a:t>Traction</a:t>
            </a:r>
          </a:p>
          <a:p>
            <a:r>
              <a:rPr lang="en-US"/>
              <a:t>Combination</a:t>
            </a:r>
          </a:p>
          <a:p>
            <a:r>
              <a:rPr lang="en-US"/>
              <a:t>Exudative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AD15-A287-48B6-8066-6F8F6AAABF2E}" type="slidenum">
              <a:rPr lang="en-US" altLang="en-US"/>
              <a:pPr/>
              <a:t>25</a:t>
            </a:fld>
            <a:endParaRPr lang="en-US" altLang="en-US"/>
          </a:p>
        </p:txBody>
      </p:sp>
      <p:pic>
        <p:nvPicPr>
          <p:cNvPr id="5" name="Picture 4" descr="traum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371600"/>
            <a:ext cx="2667000" cy="2035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Retinal Detachment</a:t>
            </a:r>
          </a:p>
          <a:p>
            <a:pPr>
              <a:buFontTx/>
              <a:buChar char="-"/>
            </a:pPr>
            <a:r>
              <a:rPr lang="en-US" dirty="0"/>
              <a:t>Sensation of shade or curtain across eye</a:t>
            </a:r>
          </a:p>
          <a:p>
            <a:pPr>
              <a:buFontTx/>
              <a:buChar char="-"/>
            </a:pPr>
            <a:r>
              <a:rPr lang="en-US" dirty="0"/>
              <a:t>Cobweb formation</a:t>
            </a:r>
          </a:p>
          <a:p>
            <a:pPr>
              <a:buFontTx/>
              <a:buChar char="-"/>
            </a:pPr>
            <a:r>
              <a:rPr lang="en-US" dirty="0"/>
              <a:t>Bright lights flashing</a:t>
            </a:r>
          </a:p>
          <a:p>
            <a:pPr>
              <a:buFontTx/>
              <a:buChar char="-"/>
            </a:pPr>
            <a:r>
              <a:rPr lang="en-US" dirty="0"/>
              <a:t>Sudden onset of floaters</a:t>
            </a:r>
          </a:p>
          <a:p>
            <a:pPr>
              <a:buFontTx/>
              <a:buChar char="-"/>
            </a:pPr>
            <a:r>
              <a:rPr lang="en-US" dirty="0"/>
              <a:t>Painless</a:t>
            </a:r>
          </a:p>
          <a:p>
            <a:pPr>
              <a:buFontTx/>
              <a:buChar char="•"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7A8-E13F-4A00-B9BF-82CB2923BBA8}" type="slidenum">
              <a:rPr lang="en-US" altLang="en-US"/>
              <a:pPr/>
              <a:t>26</a:t>
            </a:fld>
            <a:endParaRPr lang="en-US" altLang="en-US"/>
          </a:p>
        </p:txBody>
      </p:sp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4114800"/>
            <a:ext cx="2419350" cy="241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953000" cy="4411662"/>
          </a:xfrm>
        </p:spPr>
        <p:txBody>
          <a:bodyPr/>
          <a:lstStyle/>
          <a:p>
            <a:pPr marL="571500" indent="-571500">
              <a:buFontTx/>
              <a:buNone/>
            </a:pPr>
            <a:r>
              <a:rPr lang="en-US" dirty="0"/>
              <a:t>Retinal Detachment</a:t>
            </a:r>
          </a:p>
          <a:p>
            <a:pPr marL="571500" indent="-571500"/>
            <a:r>
              <a:rPr lang="en-US" dirty="0" err="1"/>
              <a:t>Vitrectomy</a:t>
            </a:r>
            <a:endParaRPr lang="en-US" dirty="0"/>
          </a:p>
          <a:p>
            <a:pPr marL="571500" indent="-571500"/>
            <a:r>
              <a:rPr lang="en-US" dirty="0"/>
              <a:t>Argon laser </a:t>
            </a:r>
            <a:r>
              <a:rPr lang="en-US" dirty="0" smtClean="0"/>
              <a:t>photocoagulation</a:t>
            </a:r>
          </a:p>
          <a:p>
            <a:pPr marL="571500" indent="-571500"/>
            <a:endParaRPr lang="en-US" dirty="0" smtClean="0"/>
          </a:p>
          <a:p>
            <a:pPr marL="571500" indent="-571500"/>
            <a:r>
              <a:rPr lang="en-US" dirty="0" err="1" smtClean="0"/>
              <a:t>Scleral</a:t>
            </a:r>
            <a:r>
              <a:rPr lang="en-US" dirty="0" smtClean="0"/>
              <a:t> buckle surgery </a:t>
            </a:r>
            <a:endParaRPr lang="en-US" dirty="0"/>
          </a:p>
        </p:txBody>
      </p:sp>
      <p:pic>
        <p:nvPicPr>
          <p:cNvPr id="9" name="Content Placeholder 8" descr="Photocoagulati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5900" y="2858294"/>
            <a:ext cx="2743200" cy="2133600"/>
          </a:xfrm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3B375-CDBA-43DE-BC68-29ADD1BDA9C9}" type="slidenum">
              <a:rPr lang="en-US" altLang="en-US"/>
              <a:pPr/>
              <a:t>27</a:t>
            </a:fld>
            <a:endParaRPr lang="en-US" altLang="en-US"/>
          </a:p>
        </p:txBody>
      </p:sp>
      <p:pic>
        <p:nvPicPr>
          <p:cNvPr id="6" name="Picture 5" descr="pars_plana_vitrectom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304800"/>
            <a:ext cx="3556000" cy="2362200"/>
          </a:xfrm>
          <a:prstGeom prst="rect">
            <a:avLst/>
          </a:prstGeom>
        </p:spPr>
      </p:pic>
      <p:pic>
        <p:nvPicPr>
          <p:cNvPr id="10" name="Picture 9" descr="soluti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8400" y="4953000"/>
            <a:ext cx="3810000" cy="1591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None/>
            </a:pPr>
            <a:r>
              <a:rPr lang="en-US" dirty="0"/>
              <a:t>Retinal Vascular Disorders</a:t>
            </a:r>
          </a:p>
          <a:p>
            <a:pPr marL="571500" indent="-571500">
              <a:buFontTx/>
              <a:buChar char="-"/>
            </a:pPr>
            <a:r>
              <a:rPr lang="en-US" dirty="0"/>
              <a:t>From occlusion of a retinal artery or vein</a:t>
            </a:r>
          </a:p>
          <a:p>
            <a:pPr marL="571500" indent="-571500">
              <a:buFontTx/>
              <a:buChar char="-"/>
            </a:pPr>
            <a:r>
              <a:rPr lang="en-US" dirty="0"/>
              <a:t>From atherosclerosis, cardiac </a:t>
            </a:r>
            <a:r>
              <a:rPr lang="en-US" dirty="0" err="1"/>
              <a:t>valvular</a:t>
            </a:r>
            <a:r>
              <a:rPr lang="en-US" dirty="0"/>
              <a:t> disease, venous stasis, hypertension, increased blood viscosity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3F634-F320-4E88-B991-26A1F2D88F2B}" type="slidenum">
              <a:rPr lang="en-US" altLang="en-US"/>
              <a:pPr/>
              <a:t>28</a:t>
            </a:fld>
            <a:endParaRPr lang="en-US" altLang="en-US"/>
          </a:p>
        </p:txBody>
      </p:sp>
      <p:pic>
        <p:nvPicPr>
          <p:cNvPr id="5" name="Picture 4" descr="Pic-Services-FireAmbulanc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4953000"/>
            <a:ext cx="3352800" cy="1575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None/>
            </a:pPr>
            <a:r>
              <a:rPr lang="en-US"/>
              <a:t>Retinal Vascular Disorders</a:t>
            </a:r>
          </a:p>
          <a:p>
            <a:pPr marL="571500" indent="-571500"/>
            <a:r>
              <a:rPr lang="en-US"/>
              <a:t>Central Retinal Vein Occlusion </a:t>
            </a:r>
          </a:p>
          <a:p>
            <a:pPr marL="571500" indent="-571500"/>
            <a:r>
              <a:rPr lang="en-US"/>
              <a:t>Branch Retinal Vein Occlusion</a:t>
            </a:r>
          </a:p>
          <a:p>
            <a:pPr marL="571500" indent="-571500"/>
            <a:r>
              <a:rPr lang="en-US"/>
              <a:t>Central Retinal Artery Occlusion</a:t>
            </a:r>
          </a:p>
          <a:p>
            <a:pPr marL="571500" indent="-571500">
              <a:buFontTx/>
              <a:buNone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73-ABA0-4B85-9925-38E4F9F1AEE9}" type="slidenum">
              <a:rPr lang="en-US" altLang="en-US"/>
              <a:pPr/>
              <a:t>29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i_0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81000"/>
            <a:ext cx="2971800" cy="3200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External Eye Examination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Position of eyelids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Sclera</a:t>
            </a:r>
          </a:p>
          <a:p>
            <a:pPr lvl="1">
              <a:lnSpc>
                <a:spcPct val="90000"/>
              </a:lnSpc>
            </a:pPr>
            <a:r>
              <a:rPr lang="en-US" dirty="0" err="1" smtClean="0"/>
              <a:t>Ptosis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Cranial Nerves</a:t>
            </a:r>
          </a:p>
          <a:p>
            <a:endParaRPr lang="en-US" dirty="0"/>
          </a:p>
        </p:txBody>
      </p:sp>
      <p:pic>
        <p:nvPicPr>
          <p:cNvPr id="5" name="Picture 4" descr="1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038600"/>
            <a:ext cx="38100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229600" cy="1399032"/>
          </a:xfrm>
        </p:spPr>
        <p:txBody>
          <a:bodyPr/>
          <a:lstStyle/>
          <a:p>
            <a:r>
              <a:rPr lang="en-US" dirty="0"/>
              <a:t>Retinal Disorders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None/>
            </a:pPr>
            <a:r>
              <a:rPr lang="en-US"/>
              <a:t>Macular Degeneration (Age-Related)</a:t>
            </a:r>
          </a:p>
          <a:p>
            <a:pPr marL="571500" indent="-571500">
              <a:buFontTx/>
              <a:buChar char="•"/>
            </a:pPr>
            <a:r>
              <a:rPr lang="en-US"/>
              <a:t>Tiny yellowish spot (drusen) beneath retina</a:t>
            </a:r>
          </a:p>
          <a:p>
            <a:pPr marL="571500" indent="-571500">
              <a:buFontTx/>
              <a:buChar char="•"/>
            </a:pPr>
            <a:r>
              <a:rPr lang="en-US"/>
              <a:t>Most common cause of visual loss in &gt;60yrs</a:t>
            </a:r>
          </a:p>
          <a:p>
            <a:pPr marL="571500" indent="-571500">
              <a:buFontTx/>
              <a:buChar char="•"/>
            </a:pPr>
            <a:r>
              <a:rPr lang="en-US"/>
              <a:t>Central vision – most affected</a:t>
            </a:r>
          </a:p>
          <a:p>
            <a:pPr marL="571500" indent="-571500">
              <a:buFontTx/>
              <a:buChar char="•"/>
            </a:pPr>
            <a:r>
              <a:rPr lang="en-US"/>
              <a:t>Peripheral vision - retained</a:t>
            </a:r>
          </a:p>
          <a:p>
            <a:pPr marL="571500" indent="-571500">
              <a:buFontTx/>
              <a:buNone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7285E-4ECD-40DA-BD0B-6B62BC4C988A}" type="slidenum">
              <a:rPr lang="en-US" altLang="en-US"/>
              <a:pPr/>
              <a:t>30</a:t>
            </a:fld>
            <a:endParaRPr lang="en-US" altLang="en-US"/>
          </a:p>
        </p:txBody>
      </p:sp>
      <p:pic>
        <p:nvPicPr>
          <p:cNvPr id="5" name="Picture 4" descr="A16macu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81000"/>
            <a:ext cx="42672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Retinal Disorders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None/>
            </a:pPr>
            <a:r>
              <a:rPr lang="en-US"/>
              <a:t>Macular Degeneration (Age-Related)</a:t>
            </a:r>
          </a:p>
          <a:p>
            <a:pPr marL="571500" indent="-571500"/>
            <a:r>
              <a:rPr lang="en-US"/>
              <a:t>Dry – outer layers of retina breakdown</a:t>
            </a:r>
          </a:p>
          <a:p>
            <a:pPr marL="571500" indent="-571500"/>
            <a:r>
              <a:rPr lang="en-US"/>
              <a:t>Wet – due to leakage from neovascularization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E56-7015-4165-8ABD-E2F484636827}" type="slidenum">
              <a:rPr lang="en-US" altLang="en-US"/>
              <a:pPr/>
              <a:t>31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Orbital and Ocular Trauma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Tx/>
              <a:buNone/>
            </a:pPr>
            <a:r>
              <a:rPr lang="en-US" dirty="0"/>
              <a:t>Orbital trauma</a:t>
            </a:r>
          </a:p>
          <a:p>
            <a:pPr marL="571500" indent="-571500"/>
            <a:r>
              <a:rPr lang="en-US" dirty="0"/>
              <a:t>Soft tissue injury and Hemorrhage</a:t>
            </a:r>
          </a:p>
          <a:p>
            <a:pPr marL="571500" indent="-571500"/>
            <a:r>
              <a:rPr lang="en-US" dirty="0"/>
              <a:t>Fractures</a:t>
            </a:r>
          </a:p>
          <a:p>
            <a:pPr marL="571500" indent="-571500"/>
            <a:r>
              <a:rPr lang="en-US" dirty="0"/>
              <a:t>Foreign Bodies</a:t>
            </a:r>
          </a:p>
          <a:p>
            <a:pPr marL="571500" indent="-571500">
              <a:buFont typeface="Wingdings" pitchFamily="2" charset="2"/>
              <a:buNone/>
            </a:pPr>
            <a:endParaRPr lang="en-US" dirty="0"/>
          </a:p>
          <a:p>
            <a:pPr marL="571500" indent="-571500"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241C-2F3B-4422-AD0D-D6CC14DA8687}" type="slidenum">
              <a:rPr lang="en-US" altLang="en-US"/>
              <a:pPr/>
              <a:t>32</a:t>
            </a:fld>
            <a:endParaRPr lang="en-US" altLang="en-US"/>
          </a:p>
        </p:txBody>
      </p:sp>
      <p:pic>
        <p:nvPicPr>
          <p:cNvPr id="5" name="Picture 4" descr="sch_08232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3962400"/>
            <a:ext cx="3784600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Orbital and Ocular Trauma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>
              <a:buFontTx/>
              <a:buNone/>
            </a:pPr>
            <a:r>
              <a:rPr lang="en-US"/>
              <a:t>Ocular Trauma</a:t>
            </a:r>
          </a:p>
          <a:p>
            <a:pPr marL="571500" indent="-571500">
              <a:buFontTx/>
              <a:buChar char="-"/>
            </a:pPr>
            <a:r>
              <a:rPr lang="en-US"/>
              <a:t>Leading cause of blindness in children, young adults, particularly males</a:t>
            </a:r>
          </a:p>
          <a:p>
            <a:pPr marL="571500" indent="-571500"/>
            <a:r>
              <a:rPr lang="en-US"/>
              <a:t>Chemical Burns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Photochemical Injury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Alkaline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Acids</a:t>
            </a:r>
          </a:p>
          <a:p>
            <a:pPr marL="571500" indent="-571500"/>
            <a:r>
              <a:rPr lang="en-US"/>
              <a:t>Thermal Injury</a:t>
            </a:r>
          </a:p>
          <a:p>
            <a:pPr marL="571500" indent="-571500">
              <a:buFont typeface="Wingdings" pitchFamily="2" charset="2"/>
              <a:buNone/>
            </a:pPr>
            <a:endParaRPr lang="en-US"/>
          </a:p>
          <a:p>
            <a:pPr marL="571500" indent="-571500">
              <a:buFontTx/>
              <a:buNone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2834-F1B9-47D2-8BED-8AC333DA8D4B}" type="slidenum">
              <a:rPr lang="en-US" altLang="en-US"/>
              <a:pPr/>
              <a:t>33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Infectious and Inflammatory Conditions of the Eye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/>
              <a:t>Conjunctivitis</a:t>
            </a:r>
          </a:p>
          <a:p>
            <a:pPr marL="571500" indent="-571500"/>
            <a:r>
              <a:rPr lang="en-US" dirty="0"/>
              <a:t>Dry Eye Syndrome (</a:t>
            </a:r>
            <a:r>
              <a:rPr lang="en-US" dirty="0" err="1"/>
              <a:t>Keratoconjunctivitis</a:t>
            </a:r>
            <a:r>
              <a:rPr lang="en-US" dirty="0"/>
              <a:t> </a:t>
            </a:r>
            <a:r>
              <a:rPr lang="en-US" dirty="0" err="1"/>
              <a:t>Siccca</a:t>
            </a:r>
            <a:r>
              <a:rPr lang="en-US" dirty="0"/>
              <a:t>)</a:t>
            </a:r>
          </a:p>
          <a:p>
            <a:pPr marL="571500" indent="-571500"/>
            <a:r>
              <a:rPr lang="en-US" dirty="0"/>
              <a:t>Orbital </a:t>
            </a:r>
            <a:r>
              <a:rPr lang="en-US" dirty="0" err="1"/>
              <a:t>Cellulitis</a:t>
            </a:r>
            <a:endParaRPr lang="en-US" dirty="0"/>
          </a:p>
          <a:p>
            <a:pPr marL="571500" indent="-571500"/>
            <a:r>
              <a:rPr lang="en-US" dirty="0" err="1"/>
              <a:t>Mucormycosis</a:t>
            </a:r>
            <a:endParaRPr lang="en-US" dirty="0"/>
          </a:p>
          <a:p>
            <a:pPr marL="839788" lvl="1" indent="-495300"/>
            <a:endParaRPr lang="en-US" dirty="0"/>
          </a:p>
          <a:p>
            <a:pPr marL="571500" indent="-571500"/>
            <a:endParaRPr lang="en-US" dirty="0"/>
          </a:p>
          <a:p>
            <a:pPr marL="571500" indent="-571500"/>
            <a:endParaRPr lang="en-US" dirty="0"/>
          </a:p>
          <a:p>
            <a:pPr marL="571500" indent="-571500">
              <a:buFont typeface="Wingdings" pitchFamily="2" charset="2"/>
              <a:buNone/>
            </a:pPr>
            <a:endParaRPr lang="en-US" dirty="0"/>
          </a:p>
          <a:p>
            <a:pPr marL="571500" indent="-571500"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E99A4-39E6-4844-81C6-9FC94DE042B0}" type="slidenum">
              <a:rPr lang="en-US" altLang="en-US"/>
              <a:pPr/>
              <a:t>34</a:t>
            </a:fld>
            <a:endParaRPr lang="en-US" altLang="en-US"/>
          </a:p>
        </p:txBody>
      </p:sp>
      <p:pic>
        <p:nvPicPr>
          <p:cNvPr id="5" name="Picture 4" descr="dry_ey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4038600"/>
            <a:ext cx="24384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Infectious and Inflammatory Conditions of the Eye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>
              <a:buFont typeface="Wingdings" pitchFamily="2" charset="2"/>
              <a:buNone/>
            </a:pPr>
            <a:r>
              <a:rPr lang="en-US" dirty="0" err="1" smtClean="0"/>
              <a:t>Uveitis</a:t>
            </a:r>
            <a:endParaRPr lang="en-US" dirty="0" smtClean="0"/>
          </a:p>
          <a:p>
            <a:pPr marL="571500" indent="-571500"/>
            <a:r>
              <a:rPr lang="en-US" dirty="0" smtClean="0"/>
              <a:t>iris, the </a:t>
            </a:r>
            <a:r>
              <a:rPr lang="en-US" dirty="0" err="1" smtClean="0"/>
              <a:t>ciliary</a:t>
            </a:r>
            <a:r>
              <a:rPr lang="en-US" dirty="0" smtClean="0"/>
              <a:t> body or the choroid</a:t>
            </a:r>
            <a:endParaRPr lang="en-US" dirty="0"/>
          </a:p>
          <a:p>
            <a:pPr marL="571500" indent="-571500"/>
            <a:r>
              <a:rPr lang="en-US" dirty="0" smtClean="0"/>
              <a:t>Non-</a:t>
            </a:r>
            <a:r>
              <a:rPr lang="en-US" dirty="0" err="1" smtClean="0"/>
              <a:t>granulomatous</a:t>
            </a:r>
            <a:endParaRPr lang="en-US" dirty="0" smtClean="0"/>
          </a:p>
          <a:p>
            <a:pPr marL="839788" lvl="1" indent="-495300"/>
            <a:r>
              <a:rPr lang="en-US" dirty="0" smtClean="0"/>
              <a:t>Pain</a:t>
            </a:r>
          </a:p>
          <a:p>
            <a:pPr marL="839788" lvl="1" indent="-495300"/>
            <a:r>
              <a:rPr lang="en-US" dirty="0" smtClean="0"/>
              <a:t>Photophobia</a:t>
            </a:r>
            <a:endParaRPr lang="en-US" dirty="0"/>
          </a:p>
          <a:p>
            <a:pPr marL="839788" lvl="1" indent="-495300"/>
            <a:r>
              <a:rPr lang="en-US" dirty="0" err="1"/>
              <a:t>Conjunctival</a:t>
            </a:r>
            <a:r>
              <a:rPr lang="en-US" dirty="0"/>
              <a:t> injection</a:t>
            </a:r>
          </a:p>
          <a:p>
            <a:pPr marL="571500" indent="-571500"/>
            <a:r>
              <a:rPr lang="en-US" dirty="0" err="1"/>
              <a:t>Granulomatous</a:t>
            </a:r>
            <a:endParaRPr lang="en-US" dirty="0"/>
          </a:p>
          <a:p>
            <a:pPr marL="839788" lvl="1" indent="-495300"/>
            <a:r>
              <a:rPr lang="en-US" dirty="0"/>
              <a:t>Vision is markedly affected</a:t>
            </a:r>
          </a:p>
          <a:p>
            <a:pPr marL="839788" lvl="1" indent="-495300"/>
            <a:r>
              <a:rPr lang="en-US" dirty="0"/>
              <a:t>Insidious</a:t>
            </a:r>
          </a:p>
          <a:p>
            <a:pPr marL="571500" indent="-571500"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178B-DA3E-47C1-A81B-028AAF7C1FC2}" type="slidenum">
              <a:rPr lang="en-US" altLang="en-US"/>
              <a:pPr/>
              <a:t>35</a:t>
            </a:fld>
            <a:endParaRPr lang="en-US" altLang="en-US"/>
          </a:p>
        </p:txBody>
      </p:sp>
      <p:pic>
        <p:nvPicPr>
          <p:cNvPr id="5" name="Picture 4" descr="Uvea1x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048000"/>
            <a:ext cx="3352800" cy="3265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Ocular Consequences of Systemic Disease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Diabetic Retinopathy</a:t>
            </a:r>
          </a:p>
          <a:p>
            <a:r>
              <a:rPr lang="en-US"/>
              <a:t>CMV Retinitis</a:t>
            </a:r>
          </a:p>
          <a:p>
            <a:pPr lvl="1"/>
            <a:r>
              <a:rPr lang="en-US" sz="3000"/>
              <a:t>In AIDS patients</a:t>
            </a:r>
          </a:p>
          <a:p>
            <a:r>
              <a:rPr lang="en-US"/>
              <a:t>Hypertension-Related</a:t>
            </a:r>
          </a:p>
        </p:txBody>
      </p:sp>
      <p:pic>
        <p:nvPicPr>
          <p:cNvPr id="61444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26100" y="1371600"/>
            <a:ext cx="2146300" cy="2128838"/>
          </a:xfrm>
          <a:noFill/>
          <a:ln/>
        </p:spPr>
      </p:pic>
      <p:pic>
        <p:nvPicPr>
          <p:cNvPr id="61446" name="Picture 6" descr="diabetic%20retinopathy%20figure%20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5405026" y="4000500"/>
            <a:ext cx="2524948" cy="2130425"/>
          </a:xfrm>
          <a:noFill/>
          <a:ln/>
        </p:spPr>
      </p:pic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9059-3905-4E78-A3CC-2E0CB726A293}" type="slidenum">
              <a:rPr lang="en-US" altLang="en-US"/>
              <a:pPr/>
              <a:t>36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Ear Disorders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C81BA1B0-6710-4CFF-A9CB-46D49A68EA85}" type="slidenum">
              <a:rPr lang="en-US" altLang="en-US"/>
              <a:pPr/>
              <a:t>37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Assessment of Ear Function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/>
              <a:t>Physical Examination</a:t>
            </a:r>
          </a:p>
          <a:p>
            <a:pPr marL="571500" indent="-571500"/>
            <a:r>
              <a:rPr lang="en-US"/>
              <a:t>Otoscopy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2754313" y="3124200"/>
          <a:ext cx="5005387" cy="3244850"/>
        </p:xfrm>
        <a:graphic>
          <a:graphicData uri="http://schemas.openxmlformats.org/presentationml/2006/ole">
            <p:oleObj spid="_x0000_s5122" name="Bitmap Image" r:id="rId4" imgW="6009524" imgH="3895238" progId="PBrush">
              <p:embed/>
            </p:oleObj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49C7-AEC6-44C5-8F7B-6B11748645AD}" type="slidenum">
              <a:rPr lang="en-US" altLang="en-US"/>
              <a:pPr/>
              <a:t>38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of Ear Function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Wingdings" pitchFamily="2" charset="2"/>
              <a:buNone/>
            </a:pPr>
            <a:r>
              <a:rPr lang="en-US" dirty="0"/>
              <a:t>Evaluation of Gross Auditory Acuity</a:t>
            </a:r>
          </a:p>
          <a:p>
            <a:pPr marL="571500" indent="-571500"/>
            <a:r>
              <a:rPr lang="en-US" dirty="0" smtClean="0"/>
              <a:t>Weber </a:t>
            </a:r>
            <a:r>
              <a:rPr lang="en-US" dirty="0"/>
              <a:t>Test (Lateralization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1) Distinguishes between conductive and </a:t>
            </a:r>
            <a:r>
              <a:rPr lang="en-US" dirty="0" err="1" smtClean="0"/>
              <a:t>sensorineural</a:t>
            </a:r>
            <a:r>
              <a:rPr lang="en-US" dirty="0" smtClean="0"/>
              <a:t> hearing.</a:t>
            </a:r>
          </a:p>
          <a:p>
            <a:pPr lvl="1"/>
            <a:r>
              <a:rPr lang="en-US" dirty="0" smtClean="0"/>
              <a:t>2) Strike a 512 Hz tuning fork softly</a:t>
            </a:r>
          </a:p>
          <a:p>
            <a:pPr lvl="1"/>
            <a:r>
              <a:rPr lang="en-US" dirty="0" smtClean="0"/>
              <a:t>3) Place the vibrating fork on the middle of the client's head</a:t>
            </a:r>
          </a:p>
          <a:p>
            <a:pPr lvl="1"/>
            <a:r>
              <a:rPr lang="en-US" dirty="0" smtClean="0"/>
              <a:t>4) Ask client if the sound is heard better in one ear or the same in both ears</a:t>
            </a:r>
          </a:p>
          <a:p>
            <a:pPr lvl="2"/>
            <a:r>
              <a:rPr lang="en-US" dirty="0" smtClean="0"/>
              <a:t>A) If hearing is normal, the sound is symmetrical with no lateralization </a:t>
            </a:r>
          </a:p>
          <a:p>
            <a:pPr lvl="2"/>
            <a:r>
              <a:rPr lang="en-US" dirty="0" smtClean="0"/>
              <a:t>B)Sound localizes toward the poor ear with a conductive loss </a:t>
            </a:r>
          </a:p>
          <a:p>
            <a:pPr lvl="2"/>
            <a:r>
              <a:rPr lang="en-US" dirty="0" smtClean="0"/>
              <a:t>C)Sound localizes toward the good ear with a </a:t>
            </a:r>
            <a:r>
              <a:rPr lang="en-US" dirty="0" err="1" smtClean="0"/>
              <a:t>sensorineural</a:t>
            </a:r>
            <a:r>
              <a:rPr lang="en-US" dirty="0" smtClean="0"/>
              <a:t> hearing loss</a:t>
            </a:r>
            <a:endParaRPr lang="en-US" dirty="0"/>
          </a:p>
          <a:p>
            <a:pPr marL="571500" indent="-571500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A488-2B7C-40EC-947E-6B90B4EC6ECC}" type="slidenum">
              <a:rPr lang="en-US" altLang="en-US"/>
              <a:pPr/>
              <a:t>39</a:t>
            </a:fld>
            <a:endParaRPr lang="en-US" altLang="en-US"/>
          </a:p>
        </p:txBody>
      </p:sp>
      <p:pic>
        <p:nvPicPr>
          <p:cNvPr id="5" name="Picture 4" descr="ear-exam-16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5781675"/>
            <a:ext cx="2286000" cy="107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Diagnostics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5715000" cy="4911725"/>
          </a:xfrm>
        </p:spPr>
        <p:txBody>
          <a:bodyPr/>
          <a:lstStyle/>
          <a:p>
            <a:r>
              <a:rPr lang="en-US" dirty="0"/>
              <a:t>Direct </a:t>
            </a:r>
            <a:r>
              <a:rPr lang="en-US" dirty="0" err="1"/>
              <a:t>Ophthalmoscopy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Indirect </a:t>
            </a:r>
            <a:r>
              <a:rPr lang="en-US" dirty="0" err="1"/>
              <a:t>Ophthalmoscopy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Slit-Lamp Examination</a:t>
            </a:r>
          </a:p>
          <a:p>
            <a:pPr lvl="1"/>
            <a:r>
              <a:rPr lang="en-US" dirty="0" smtClean="0"/>
              <a:t>anterior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E2803-83A7-4A71-8828-7A52807FEC97}" type="slidenum">
              <a:rPr lang="en-US" altLang="en-US"/>
              <a:pPr/>
              <a:t>4</a:t>
            </a:fld>
            <a:endParaRPr lang="en-US" altLang="en-US"/>
          </a:p>
        </p:txBody>
      </p:sp>
      <p:pic>
        <p:nvPicPr>
          <p:cNvPr id="7" name="Picture 6" descr="binocular_ophthalmos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276600"/>
            <a:ext cx="2619375" cy="1638300"/>
          </a:xfrm>
          <a:prstGeom prst="rect">
            <a:avLst/>
          </a:prstGeom>
        </p:spPr>
      </p:pic>
      <p:pic>
        <p:nvPicPr>
          <p:cNvPr id="8" name="Picture 7" descr="drh-g1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1600200"/>
            <a:ext cx="2286000" cy="1203146"/>
          </a:xfrm>
          <a:prstGeom prst="rect">
            <a:avLst/>
          </a:prstGeom>
        </p:spPr>
      </p:pic>
      <p:pic>
        <p:nvPicPr>
          <p:cNvPr id="10" name="Picture 9" descr="slitlamps_closeup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5334000"/>
            <a:ext cx="25146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Rinne’s</a:t>
            </a:r>
            <a:r>
              <a:rPr lang="en-US" dirty="0" smtClean="0"/>
              <a:t> Test</a:t>
            </a:r>
          </a:p>
          <a:p>
            <a:pPr lvl="1"/>
            <a:r>
              <a:rPr lang="en-US" dirty="0" smtClean="0"/>
              <a:t>1) Test compares air and bone conduction hearing.</a:t>
            </a:r>
          </a:p>
          <a:p>
            <a:pPr lvl="1"/>
            <a:r>
              <a:rPr lang="en-US" dirty="0" smtClean="0"/>
              <a:t>2) Strike a 512 Hz tuning fork softly.</a:t>
            </a:r>
          </a:p>
          <a:p>
            <a:pPr lvl="1"/>
            <a:r>
              <a:rPr lang="en-US" dirty="0" smtClean="0"/>
              <a:t>3) Place the vibrating tuning fork on the base of the mastoid bone.</a:t>
            </a:r>
          </a:p>
          <a:p>
            <a:pPr lvl="1"/>
            <a:r>
              <a:rPr lang="en-US" dirty="0" smtClean="0"/>
              <a:t>4) Ask client to tell you when the sound is no longer heard.</a:t>
            </a:r>
          </a:p>
          <a:p>
            <a:pPr lvl="1"/>
            <a:r>
              <a:rPr lang="en-US" dirty="0" smtClean="0"/>
              <a:t>5) Note the time interval and </a:t>
            </a:r>
            <a:r>
              <a:rPr lang="en-US" dirty="0" err="1" smtClean="0"/>
              <a:t>immediatly</a:t>
            </a:r>
            <a:r>
              <a:rPr lang="en-US" dirty="0" smtClean="0"/>
              <a:t> move the tuning fork to the auditory </a:t>
            </a:r>
            <a:r>
              <a:rPr lang="en-US" dirty="0" err="1" smtClean="0"/>
              <a:t>meatus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6) Ask the client to tell you when the sound is no </a:t>
            </a:r>
            <a:r>
              <a:rPr lang="en-US" dirty="0" err="1" smtClean="0"/>
              <a:t>lonnger</a:t>
            </a:r>
            <a:r>
              <a:rPr lang="en-US" dirty="0" smtClean="0"/>
              <a:t> heard..</a:t>
            </a:r>
          </a:p>
          <a:p>
            <a:pPr lvl="1"/>
            <a:r>
              <a:rPr lang="en-US" dirty="0" smtClean="0"/>
              <a:t>7) Note the time interval and findings </a:t>
            </a:r>
          </a:p>
          <a:p>
            <a:pPr lvl="2"/>
            <a:r>
              <a:rPr lang="en-US" dirty="0" smtClean="0"/>
              <a:t>A) Normal hearing clients will note air conduction twice as long as bone conduction </a:t>
            </a:r>
          </a:p>
          <a:p>
            <a:pPr lvl="2"/>
            <a:r>
              <a:rPr lang="en-US" dirty="0" smtClean="0"/>
              <a:t>B) With conductive hearing loss, bone conduction sound is heard longer than or equally as long as air conduction </a:t>
            </a:r>
          </a:p>
          <a:p>
            <a:pPr lvl="2"/>
            <a:r>
              <a:rPr lang="en-US" dirty="0" smtClean="0"/>
              <a:t>C) With </a:t>
            </a:r>
            <a:r>
              <a:rPr lang="en-US" dirty="0" err="1" smtClean="0"/>
              <a:t>sensorineural</a:t>
            </a:r>
            <a:r>
              <a:rPr lang="en-US" dirty="0" smtClean="0"/>
              <a:t> hearing loss, air conduction is heard longer than bone conduction in affected ear, but less than 2:1 ratio</a:t>
            </a:r>
          </a:p>
          <a:p>
            <a:endParaRPr lang="en-US" dirty="0"/>
          </a:p>
        </p:txBody>
      </p:sp>
      <p:pic>
        <p:nvPicPr>
          <p:cNvPr id="4" name="Picture 3" descr="ear-exam-179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5410200"/>
            <a:ext cx="1828800" cy="1076325"/>
          </a:xfrm>
          <a:prstGeom prst="rect">
            <a:avLst/>
          </a:prstGeom>
        </p:spPr>
      </p:pic>
      <p:pic>
        <p:nvPicPr>
          <p:cNvPr id="5" name="Picture 4" descr="ear-exam-213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5334000"/>
            <a:ext cx="2133600" cy="107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of Ear Function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/>
              <a:t>Diagnostic Evaluation</a:t>
            </a:r>
          </a:p>
          <a:p>
            <a:pPr marL="571500" indent="-571500"/>
            <a:r>
              <a:rPr lang="en-US"/>
              <a:t>Audiometry</a:t>
            </a:r>
          </a:p>
          <a:p>
            <a:pPr marL="839788" lvl="1" indent="-495300"/>
            <a:r>
              <a:rPr lang="en-US"/>
              <a:t>Pure Tone</a:t>
            </a:r>
          </a:p>
          <a:p>
            <a:pPr marL="839788" lvl="1" indent="-495300"/>
            <a:r>
              <a:rPr lang="en-US"/>
              <a:t>Speech </a:t>
            </a:r>
          </a:p>
          <a:p>
            <a:pPr marL="571500" indent="-571500"/>
            <a:r>
              <a:rPr lang="en-US"/>
              <a:t>Tympanogram</a:t>
            </a:r>
          </a:p>
          <a:p>
            <a:pPr marL="571500" indent="-571500"/>
            <a:r>
              <a:rPr lang="en-US"/>
              <a:t>Auditory Brain Stem Response</a:t>
            </a:r>
          </a:p>
          <a:p>
            <a:pPr marL="571500" indent="-571500"/>
            <a:r>
              <a:rPr lang="en-US"/>
              <a:t>Middle Ear Endoscopy</a:t>
            </a:r>
          </a:p>
          <a:p>
            <a:pPr marL="571500" indent="-571500">
              <a:buFontTx/>
              <a:buNone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12A6-FE82-463F-846E-BAC3D23363AA}" type="slidenum">
              <a:rPr lang="en-US" altLang="en-US"/>
              <a:pPr/>
              <a:t>41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Hearing Loss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/>
              <a:t>Conductive</a:t>
            </a:r>
          </a:p>
          <a:p>
            <a:pPr marL="571500" indent="-571500"/>
            <a:r>
              <a:rPr lang="en-US" dirty="0" err="1"/>
              <a:t>Sensorineural</a:t>
            </a:r>
            <a:endParaRPr lang="en-US" dirty="0"/>
          </a:p>
          <a:p>
            <a:pPr marL="571500" indent="-571500"/>
            <a:r>
              <a:rPr lang="en-US" dirty="0"/>
              <a:t>Mixed</a:t>
            </a:r>
          </a:p>
          <a:p>
            <a:pPr marL="571500" indent="-571500"/>
            <a:r>
              <a:rPr lang="en-US" dirty="0"/>
              <a:t>Functional</a:t>
            </a:r>
          </a:p>
          <a:p>
            <a:pPr marL="571500" indent="-571500">
              <a:buFont typeface="Wingdings" pitchFamily="2" charset="2"/>
              <a:buNone/>
            </a:pPr>
            <a:endParaRPr lang="en-US" dirty="0"/>
          </a:p>
          <a:p>
            <a:pPr marL="571500" indent="-571500"/>
            <a:r>
              <a:rPr lang="en-US" dirty="0" err="1"/>
              <a:t>Presbycusis</a:t>
            </a:r>
            <a:endParaRPr lang="en-US" dirty="0"/>
          </a:p>
          <a:p>
            <a:pPr marL="571500" indent="-571500"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1BA97-8875-4BD6-AF42-9DD66A494BA7}" type="slidenum">
              <a:rPr lang="en-US" altLang="en-US"/>
              <a:pPr/>
              <a:t>42</a:t>
            </a:fld>
            <a:endParaRPr lang="en-US" altLang="en-US"/>
          </a:p>
        </p:txBody>
      </p:sp>
      <p:pic>
        <p:nvPicPr>
          <p:cNvPr id="5" name="Picture 4" descr="old_gu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810000"/>
            <a:ext cx="32480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Ear Disorders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 err="1"/>
              <a:t>Cerumen</a:t>
            </a:r>
            <a:r>
              <a:rPr lang="en-US" dirty="0"/>
              <a:t> Impaction</a:t>
            </a:r>
          </a:p>
          <a:p>
            <a:pPr marL="571500" indent="-571500"/>
            <a:r>
              <a:rPr lang="en-US" dirty="0"/>
              <a:t>Foreign Bodies</a:t>
            </a:r>
          </a:p>
          <a:p>
            <a:pPr marL="571500" indent="-571500"/>
            <a:r>
              <a:rPr lang="en-US" dirty="0"/>
              <a:t>External </a:t>
            </a:r>
            <a:r>
              <a:rPr lang="en-US" dirty="0" err="1"/>
              <a:t>Otitis</a:t>
            </a:r>
            <a:endParaRPr lang="en-US" dirty="0"/>
          </a:p>
          <a:p>
            <a:pPr marL="571500" indent="-571500"/>
            <a:r>
              <a:rPr lang="en-US" dirty="0"/>
              <a:t>Malignant External </a:t>
            </a:r>
            <a:r>
              <a:rPr lang="en-US" dirty="0" err="1"/>
              <a:t>Otitis</a:t>
            </a:r>
            <a:endParaRPr lang="en-US" dirty="0"/>
          </a:p>
          <a:p>
            <a:pPr marL="571500" indent="-571500">
              <a:buFont typeface="Wingdings" pitchFamily="2" charset="2"/>
              <a:buNone/>
            </a:pPr>
            <a:endParaRPr lang="en-US" dirty="0"/>
          </a:p>
          <a:p>
            <a:pPr marL="571500" indent="-571500"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1A4A-F0C3-4A1B-BCD8-756E66019D3C}" type="slidenum">
              <a:rPr lang="en-US" altLang="en-US"/>
              <a:pPr/>
              <a:t>43</a:t>
            </a:fld>
            <a:endParaRPr lang="en-US" altLang="en-US"/>
          </a:p>
        </p:txBody>
      </p:sp>
      <p:pic>
        <p:nvPicPr>
          <p:cNvPr id="5" name="Picture 4" descr="get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4191000"/>
            <a:ext cx="381000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Ear Disorders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/>
              <a:t>Masses of the External Ear</a:t>
            </a:r>
          </a:p>
          <a:p>
            <a:pPr marL="571500" indent="-571500"/>
            <a:r>
              <a:rPr lang="en-US"/>
              <a:t>Exostoses</a:t>
            </a:r>
          </a:p>
          <a:p>
            <a:pPr marL="571500" indent="-571500"/>
            <a:r>
              <a:rPr lang="en-US"/>
              <a:t>Carcinomas</a:t>
            </a:r>
          </a:p>
          <a:p>
            <a:pPr marL="839788" lvl="1" indent="-495300"/>
            <a:r>
              <a:rPr lang="en-US"/>
              <a:t>Basal Cell (Pinna)</a:t>
            </a:r>
          </a:p>
          <a:p>
            <a:pPr marL="839788" lvl="1" indent="-495300"/>
            <a:r>
              <a:rPr lang="en-US"/>
              <a:t>Squamous Cell (ear canal)</a:t>
            </a:r>
          </a:p>
        </p:txBody>
      </p:sp>
      <p:pic>
        <p:nvPicPr>
          <p:cNvPr id="78852" name="Picture 4" descr="20050215--ear_canal_exostos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17094"/>
            <a:ext cx="4038600" cy="3816000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237AA-F364-4382-9452-5D788983C960}" type="slidenum">
              <a:rPr lang="en-US" altLang="en-US"/>
              <a:pPr/>
              <a:t>44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Middle Ear Disorders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/>
              <a:t>Tympanic Membrane Perforation</a:t>
            </a:r>
          </a:p>
          <a:p>
            <a:pPr marL="571500" indent="-571500"/>
            <a:r>
              <a:rPr lang="en-US" dirty="0"/>
              <a:t>Acute </a:t>
            </a:r>
            <a:r>
              <a:rPr lang="en-US" dirty="0" err="1"/>
              <a:t>Otitis</a:t>
            </a:r>
            <a:r>
              <a:rPr lang="en-US" dirty="0"/>
              <a:t> Media</a:t>
            </a:r>
          </a:p>
          <a:p>
            <a:pPr marL="839788" lvl="1" indent="-495300"/>
            <a:r>
              <a:rPr lang="en-US" dirty="0"/>
              <a:t>&lt;6 weeks</a:t>
            </a:r>
          </a:p>
          <a:p>
            <a:pPr marL="839788" lvl="1" indent="-495300"/>
            <a:r>
              <a:rPr lang="en-US" dirty="0"/>
              <a:t>Strep, </a:t>
            </a:r>
            <a:r>
              <a:rPr lang="en-US" dirty="0" err="1"/>
              <a:t>Hemophilus</a:t>
            </a:r>
            <a:r>
              <a:rPr lang="en-US" dirty="0"/>
              <a:t>, </a:t>
            </a:r>
            <a:r>
              <a:rPr lang="en-US" dirty="0" err="1"/>
              <a:t>Moraxella</a:t>
            </a:r>
            <a:endParaRPr lang="en-US" dirty="0"/>
          </a:p>
          <a:p>
            <a:pPr marL="571500" indent="-571500"/>
            <a:r>
              <a:rPr lang="en-US" dirty="0"/>
              <a:t>Serous </a:t>
            </a:r>
            <a:r>
              <a:rPr lang="en-US" dirty="0" err="1"/>
              <a:t>Otitis</a:t>
            </a:r>
            <a:r>
              <a:rPr lang="en-US" dirty="0"/>
              <a:t> Media (Middle Ear Effusion)</a:t>
            </a:r>
          </a:p>
          <a:p>
            <a:pPr marL="571500" indent="-571500"/>
            <a:r>
              <a:rPr lang="en-US" dirty="0"/>
              <a:t>Chronic </a:t>
            </a:r>
            <a:r>
              <a:rPr lang="en-US" dirty="0" err="1"/>
              <a:t>Otitis</a:t>
            </a:r>
            <a:r>
              <a:rPr lang="en-US" dirty="0"/>
              <a:t> Media</a:t>
            </a:r>
          </a:p>
          <a:p>
            <a:pPr marL="839788" lvl="1" indent="-495300"/>
            <a:r>
              <a:rPr lang="en-US" dirty="0"/>
              <a:t>Mastoid Surgery</a:t>
            </a:r>
          </a:p>
          <a:p>
            <a:pPr marL="839788" lvl="1" indent="-495300"/>
            <a:r>
              <a:rPr lang="en-US" dirty="0" smtClean="0"/>
              <a:t>Facial </a:t>
            </a:r>
            <a:r>
              <a:rPr lang="en-US" dirty="0"/>
              <a:t>nerve dysfunction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F2D78-FFB5-48E1-8E54-2C5408F5C886}" type="slidenum">
              <a:rPr lang="en-US" altLang="en-US"/>
              <a:pPr/>
              <a:t>45</a:t>
            </a:fld>
            <a:endParaRPr lang="en-US" altLang="en-US"/>
          </a:p>
        </p:txBody>
      </p:sp>
      <p:pic>
        <p:nvPicPr>
          <p:cNvPr id="5" name="Picture 4" descr="myringotom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4495800"/>
            <a:ext cx="2133600" cy="19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Inner Ear Disorders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/>
            <a:r>
              <a:rPr lang="en-US" dirty="0"/>
              <a:t>Motion Sickness</a:t>
            </a:r>
          </a:p>
          <a:p>
            <a:pPr marL="571500" indent="-571500"/>
            <a:r>
              <a:rPr lang="en-US" dirty="0" err="1"/>
              <a:t>Meniere’s</a:t>
            </a:r>
            <a:r>
              <a:rPr lang="en-US" dirty="0"/>
              <a:t> Disease</a:t>
            </a:r>
          </a:p>
          <a:p>
            <a:pPr marL="839788" lvl="1" indent="-495300"/>
            <a:r>
              <a:rPr lang="en-US" dirty="0"/>
              <a:t>Abnormal inner ear fluid balance</a:t>
            </a:r>
          </a:p>
          <a:p>
            <a:pPr marL="839788" lvl="1" indent="-495300"/>
            <a:r>
              <a:rPr lang="en-US" dirty="0"/>
              <a:t>Due to </a:t>
            </a:r>
            <a:r>
              <a:rPr lang="en-US" dirty="0" err="1"/>
              <a:t>malabsorption</a:t>
            </a:r>
            <a:r>
              <a:rPr lang="en-US" dirty="0"/>
              <a:t> in the </a:t>
            </a:r>
            <a:r>
              <a:rPr lang="en-US" dirty="0" err="1"/>
              <a:t>endolymphatic</a:t>
            </a:r>
            <a:r>
              <a:rPr lang="en-US" dirty="0"/>
              <a:t> </a:t>
            </a:r>
            <a:r>
              <a:rPr lang="en-US" dirty="0" smtClean="0"/>
              <a:t>sac</a:t>
            </a:r>
          </a:p>
          <a:p>
            <a:pPr marL="839788" lvl="1" indent="-495300"/>
            <a:r>
              <a:rPr lang="en-US" dirty="0" smtClean="0"/>
              <a:t>dizziness</a:t>
            </a:r>
            <a:endParaRPr lang="en-US" dirty="0"/>
          </a:p>
          <a:p>
            <a:pPr marL="839788" lvl="1" indent="-495300"/>
            <a:r>
              <a:rPr lang="en-US" dirty="0" err="1"/>
              <a:t>Tx</a:t>
            </a:r>
            <a:r>
              <a:rPr lang="en-US" dirty="0"/>
              <a:t>: low-sodium, </a:t>
            </a:r>
            <a:r>
              <a:rPr lang="en-US" dirty="0" err="1"/>
              <a:t>endolymphatic</a:t>
            </a:r>
            <a:r>
              <a:rPr lang="en-US" dirty="0"/>
              <a:t> sac decompression, CN VIII section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9894-45CE-450D-B173-8716770C2C37}" type="slidenum">
              <a:rPr lang="en-US" altLang="en-US"/>
              <a:pPr/>
              <a:t>46</a:t>
            </a:fld>
            <a:endParaRPr lang="en-US" altLang="en-US"/>
          </a:p>
        </p:txBody>
      </p:sp>
      <p:pic>
        <p:nvPicPr>
          <p:cNvPr id="5" name="Picture 4" descr="menierepho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838200"/>
            <a:ext cx="28956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Aural Rehabilitation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571500" indent="-571500"/>
            <a:r>
              <a:rPr lang="en-US"/>
              <a:t>Hearing Aids</a:t>
            </a:r>
          </a:p>
          <a:p>
            <a:pPr marL="571500" indent="-571500"/>
            <a:r>
              <a:rPr lang="en-US"/>
              <a:t>Implanted Hearing Devices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Cochlear implants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Bone Conduction Device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/>
              <a:t>	- Semi-implantable Hearing Device</a:t>
            </a:r>
          </a:p>
          <a:p>
            <a:pPr marL="571500" indent="-571500">
              <a:buFont typeface="Wingdings" pitchFamily="2" charset="2"/>
              <a:buNone/>
            </a:pPr>
            <a:endParaRPr lang="en-US"/>
          </a:p>
          <a:p>
            <a:pPr marL="571500" indent="-571500">
              <a:buFontTx/>
              <a:buNone/>
            </a:pPr>
            <a:endParaRPr lang="en-US"/>
          </a:p>
        </p:txBody>
      </p:sp>
      <p:pic>
        <p:nvPicPr>
          <p:cNvPr id="47108" name="Picture 4" descr="hearing-aid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0" y="1905000"/>
            <a:ext cx="3124200" cy="2708275"/>
          </a:xfrm>
          <a:noFill/>
          <a:ln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2541-D434-420F-AC66-9D096AB715A2}" type="slidenum">
              <a:rPr lang="en-US" altLang="en-US"/>
              <a:pPr/>
              <a:t>47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304800"/>
            <a:ext cx="82296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Color Vision Testing</a:t>
            </a:r>
          </a:p>
          <a:p>
            <a:pPr lvl="1"/>
            <a:r>
              <a:rPr lang="en-US" dirty="0" smtClean="0"/>
              <a:t>Ishihara</a:t>
            </a:r>
          </a:p>
          <a:p>
            <a:pPr lvl="2"/>
            <a:r>
              <a:rPr lang="en-US" dirty="0" smtClean="0"/>
              <a:t>Red-green color </a:t>
            </a:r>
            <a:r>
              <a:rPr lang="en-US" dirty="0" err="1" smtClean="0"/>
              <a:t>defeciencies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Cone cells</a:t>
            </a:r>
          </a:p>
          <a:p>
            <a:pPr lvl="3"/>
            <a:r>
              <a:rPr lang="en-US" dirty="0" smtClean="0"/>
              <a:t>photoreceptor cells in the retina of the eye which function best in relatively bright light</a:t>
            </a:r>
          </a:p>
          <a:p>
            <a:pPr lvl="3"/>
            <a:r>
              <a:rPr lang="en-US" dirty="0" smtClean="0"/>
              <a:t>Central, color</a:t>
            </a:r>
          </a:p>
          <a:p>
            <a:pPr lvl="2"/>
            <a:r>
              <a:rPr lang="en-US" dirty="0" smtClean="0"/>
              <a:t>Rod cells</a:t>
            </a:r>
          </a:p>
          <a:p>
            <a:pPr lvl="3"/>
            <a:r>
              <a:rPr lang="en-US" dirty="0" smtClean="0"/>
              <a:t>night vision</a:t>
            </a:r>
          </a:p>
          <a:p>
            <a:r>
              <a:rPr lang="en-US" dirty="0" err="1" smtClean="0"/>
              <a:t>Amsler</a:t>
            </a:r>
            <a:r>
              <a:rPr lang="en-US" dirty="0" smtClean="0"/>
              <a:t> Grid</a:t>
            </a:r>
          </a:p>
          <a:p>
            <a:pPr lvl="1"/>
            <a:r>
              <a:rPr lang="en-US" dirty="0" smtClean="0"/>
              <a:t>macula degeneration(the center of the retina)</a:t>
            </a:r>
          </a:p>
          <a:p>
            <a:r>
              <a:rPr lang="en-US" dirty="0" err="1" smtClean="0"/>
              <a:t>Ultrasonography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Picture 6" descr="Color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553200" y="0"/>
            <a:ext cx="1295400" cy="1295400"/>
          </a:xfrm>
          <a:prstGeom prst="rect">
            <a:avLst/>
          </a:prstGeom>
          <a:noFill/>
          <a:ln/>
        </p:spPr>
      </p:pic>
      <p:pic>
        <p:nvPicPr>
          <p:cNvPr id="9" name="Picture 4" descr="Color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705600" y="2514600"/>
            <a:ext cx="2209800" cy="1295400"/>
          </a:xfrm>
          <a:prstGeom prst="rect">
            <a:avLst/>
          </a:prstGeom>
          <a:noFill/>
          <a:ln/>
        </p:spPr>
      </p:pic>
      <p:pic>
        <p:nvPicPr>
          <p:cNvPr id="10" name="Picture 9" descr="Amsl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00" y="4343400"/>
            <a:ext cx="2857500" cy="2057400"/>
          </a:xfrm>
          <a:prstGeom prst="rect">
            <a:avLst/>
          </a:prstGeom>
        </p:spPr>
      </p:pic>
      <p:pic>
        <p:nvPicPr>
          <p:cNvPr id="11" name="Picture 10" descr="Amsler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4953000"/>
            <a:ext cx="54483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Diagnostics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Color </a:t>
            </a:r>
            <a:r>
              <a:rPr lang="en-US" dirty="0" err="1"/>
              <a:t>Fundus</a:t>
            </a:r>
            <a:r>
              <a:rPr lang="en-US" dirty="0"/>
              <a:t> Photography or </a:t>
            </a:r>
            <a:r>
              <a:rPr lang="en-US" dirty="0" err="1"/>
              <a:t>Fundus</a:t>
            </a:r>
            <a:r>
              <a:rPr lang="en-US" dirty="0"/>
              <a:t> Microscopy</a:t>
            </a:r>
          </a:p>
          <a:p>
            <a:r>
              <a:rPr lang="en-US" dirty="0" err="1"/>
              <a:t>Fluorescein</a:t>
            </a:r>
            <a:r>
              <a:rPr lang="en-US" dirty="0"/>
              <a:t> Angiography</a:t>
            </a:r>
          </a:p>
          <a:p>
            <a:r>
              <a:rPr lang="en-US" dirty="0" err="1" smtClean="0"/>
              <a:t>Gonioscopy</a:t>
            </a:r>
            <a:endParaRPr lang="en-US" dirty="0"/>
          </a:p>
          <a:p>
            <a:r>
              <a:rPr lang="en-US" dirty="0" err="1"/>
              <a:t>Perimetry</a:t>
            </a:r>
            <a:r>
              <a:rPr lang="en-US" dirty="0"/>
              <a:t> Testing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800600" y="2286000"/>
          <a:ext cx="4038600" cy="2049463"/>
        </p:xfrm>
        <a:graphic>
          <a:graphicData uri="http://schemas.openxmlformats.org/presentationml/2006/ole">
            <p:oleObj spid="_x0000_s1026" name="Bitmap Image" r:id="rId4" imgW="1295238" imgH="657317" progId="PBrush">
              <p:embed/>
            </p:oleObj>
          </a:graphicData>
        </a:graphic>
      </p:graphicFrame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87978-962D-4898-99E0-62DD40D49DCA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 Impairment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Refractive Errors</a:t>
            </a:r>
          </a:p>
          <a:p>
            <a:r>
              <a:rPr lang="en-US" dirty="0" err="1" smtClean="0"/>
              <a:t>Hyperopia</a:t>
            </a:r>
            <a:r>
              <a:rPr lang="en-US" dirty="0" smtClean="0"/>
              <a:t> (short eyeball)</a:t>
            </a:r>
          </a:p>
          <a:p>
            <a:r>
              <a:rPr lang="en-US" dirty="0" smtClean="0"/>
              <a:t>Myopia </a:t>
            </a:r>
            <a:r>
              <a:rPr lang="en-US" dirty="0"/>
              <a:t>(long eyeball)</a:t>
            </a:r>
          </a:p>
          <a:p>
            <a:r>
              <a:rPr lang="en-US" dirty="0" smtClean="0"/>
              <a:t>Astigmatism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CD2BD-A421-435B-9097-AFF8EB0757B8}" type="slidenum">
              <a:rPr lang="en-US" altLang="en-US"/>
              <a:pPr/>
              <a:t>7</a:t>
            </a:fld>
            <a:endParaRPr lang="en-US" altLang="en-US"/>
          </a:p>
        </p:txBody>
      </p:sp>
      <p:pic>
        <p:nvPicPr>
          <p:cNvPr id="5" name="Picture 4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62000"/>
            <a:ext cx="238125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 Impairment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Low Vision</a:t>
            </a:r>
          </a:p>
          <a:p>
            <a:r>
              <a:rPr lang="en-US" dirty="0" smtClean="0"/>
              <a:t>20/70 </a:t>
            </a:r>
            <a:r>
              <a:rPr lang="en-US" dirty="0"/>
              <a:t>to 20/200</a:t>
            </a:r>
          </a:p>
          <a:p>
            <a:r>
              <a:rPr lang="en-US" dirty="0"/>
              <a:t>Enhance magnification, image and contrast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D273-520B-4FFB-8835-D2FE89DB7955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 Impairment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Blindness</a:t>
            </a:r>
          </a:p>
          <a:p>
            <a:r>
              <a:rPr lang="en-US" dirty="0" smtClean="0"/>
              <a:t>20/400 </a:t>
            </a:r>
            <a:r>
              <a:rPr lang="en-US" dirty="0"/>
              <a:t>to no light perception</a:t>
            </a:r>
          </a:p>
          <a:p>
            <a:r>
              <a:rPr lang="en-US" dirty="0"/>
              <a:t>Non-optical devices</a:t>
            </a:r>
          </a:p>
          <a:p>
            <a:r>
              <a:rPr lang="en-US" dirty="0"/>
              <a:t>Rehabilitation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CD3B5-AC02-43E0-9AF3-A88406AC8438}" type="slidenum">
              <a:rPr lang="en-US" altLang="en-US"/>
              <a:pPr/>
              <a:t>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1184</Words>
  <Application>Microsoft Office PowerPoint</Application>
  <PresentationFormat>On-screen Show (4:3)</PresentationFormat>
  <Paragraphs>382</Paragraphs>
  <Slides>47</Slides>
  <Notes>47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Office Theme</vt:lpstr>
      <vt:lpstr>Bitmap Image</vt:lpstr>
      <vt:lpstr>Disorders of the Special Senses</vt:lpstr>
      <vt:lpstr>Assessment of Ocular Function</vt:lpstr>
      <vt:lpstr>Slide 3</vt:lpstr>
      <vt:lpstr>Diagnostics</vt:lpstr>
      <vt:lpstr>Slide 5</vt:lpstr>
      <vt:lpstr>Diagnostics</vt:lpstr>
      <vt:lpstr>Vision Impairment</vt:lpstr>
      <vt:lpstr>Vision Impairment</vt:lpstr>
      <vt:lpstr>Vision Impairment</vt:lpstr>
      <vt:lpstr>Glaucoma</vt:lpstr>
      <vt:lpstr>Glaucoma</vt:lpstr>
      <vt:lpstr>Glaucoma</vt:lpstr>
      <vt:lpstr>Cataract</vt:lpstr>
      <vt:lpstr>Cataract</vt:lpstr>
      <vt:lpstr>Cataract</vt:lpstr>
      <vt:lpstr>Cataract</vt:lpstr>
      <vt:lpstr>Cataract</vt:lpstr>
      <vt:lpstr>Cataract</vt:lpstr>
      <vt:lpstr>Corneal Disorders</vt:lpstr>
      <vt:lpstr>Corneal Disorders</vt:lpstr>
      <vt:lpstr>Corneal Disorders</vt:lpstr>
      <vt:lpstr>Corneal Surgery</vt:lpstr>
      <vt:lpstr>Corneal Surgery</vt:lpstr>
      <vt:lpstr>Retinal Disorders</vt:lpstr>
      <vt:lpstr>Retinal Disorders</vt:lpstr>
      <vt:lpstr>Retinal Disorders</vt:lpstr>
      <vt:lpstr>Retinal Disorders</vt:lpstr>
      <vt:lpstr>Retinal Disorders</vt:lpstr>
      <vt:lpstr>Retinal Disorders</vt:lpstr>
      <vt:lpstr>Retinal Disorders</vt:lpstr>
      <vt:lpstr>Retinal Disorders</vt:lpstr>
      <vt:lpstr>Orbital and Ocular Trauma</vt:lpstr>
      <vt:lpstr>Orbital and Ocular Trauma</vt:lpstr>
      <vt:lpstr>Infectious and Inflammatory Conditions of the Eye</vt:lpstr>
      <vt:lpstr>Infectious and Inflammatory Conditions of the Eye</vt:lpstr>
      <vt:lpstr>Ocular Consequences of Systemic Disease</vt:lpstr>
      <vt:lpstr>Ear Disorders</vt:lpstr>
      <vt:lpstr>Assessment of Ear Function</vt:lpstr>
      <vt:lpstr>Assessment of Ear Function</vt:lpstr>
      <vt:lpstr>Slide 40</vt:lpstr>
      <vt:lpstr>Assessment of Ear Function</vt:lpstr>
      <vt:lpstr>Hearing Loss</vt:lpstr>
      <vt:lpstr>External Ear Disorders</vt:lpstr>
      <vt:lpstr>External Ear Disorders</vt:lpstr>
      <vt:lpstr>Middle Ear Disorders</vt:lpstr>
      <vt:lpstr>Inner Ear Disorders</vt:lpstr>
      <vt:lpstr>Aural Rehabilitation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Disorders of the Special Senses</dc:title>
  <dc:creator>Ericson</dc:creator>
  <cp:lastModifiedBy>Willy Chi</cp:lastModifiedBy>
  <cp:revision>32</cp:revision>
  <dcterms:created xsi:type="dcterms:W3CDTF">2008-02-24T07:05:22Z</dcterms:created>
  <dcterms:modified xsi:type="dcterms:W3CDTF">2008-10-26T13:44:10Z</dcterms:modified>
</cp:coreProperties>
</file>