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89" r:id="rId2"/>
    <p:sldId id="288" r:id="rId3"/>
    <p:sldId id="290" r:id="rId4"/>
    <p:sldId id="295" r:id="rId5"/>
    <p:sldId id="257" r:id="rId6"/>
    <p:sldId id="281" r:id="rId7"/>
    <p:sldId id="282" r:id="rId8"/>
    <p:sldId id="262" r:id="rId9"/>
    <p:sldId id="284" r:id="rId10"/>
    <p:sldId id="285" r:id="rId11"/>
    <p:sldId id="286" r:id="rId12"/>
    <p:sldId id="294" r:id="rId13"/>
    <p:sldId id="310" r:id="rId14"/>
    <p:sldId id="256" r:id="rId15"/>
    <p:sldId id="264" r:id="rId16"/>
    <p:sldId id="314" r:id="rId17"/>
    <p:sldId id="315" r:id="rId18"/>
    <p:sldId id="316" r:id="rId19"/>
    <p:sldId id="309" r:id="rId20"/>
    <p:sldId id="271" r:id="rId21"/>
    <p:sldId id="272" r:id="rId22"/>
    <p:sldId id="273" r:id="rId23"/>
    <p:sldId id="274" r:id="rId24"/>
    <p:sldId id="275" r:id="rId25"/>
    <p:sldId id="276" r:id="rId26"/>
    <p:sldId id="258" r:id="rId27"/>
    <p:sldId id="306" r:id="rId28"/>
    <p:sldId id="307" r:id="rId29"/>
    <p:sldId id="259" r:id="rId30"/>
    <p:sldId id="304" r:id="rId31"/>
    <p:sldId id="305" r:id="rId32"/>
    <p:sldId id="291" r:id="rId33"/>
    <p:sldId id="293" r:id="rId34"/>
    <p:sldId id="292" r:id="rId35"/>
    <p:sldId id="287" r:id="rId36"/>
    <p:sldId id="277" r:id="rId37"/>
    <p:sldId id="278" r:id="rId38"/>
    <p:sldId id="279" r:id="rId39"/>
    <p:sldId id="280" r:id="rId40"/>
    <p:sldId id="261" r:id="rId41"/>
    <p:sldId id="267" r:id="rId42"/>
    <p:sldId id="308" r:id="rId43"/>
    <p:sldId id="269" r:id="rId44"/>
    <p:sldId id="268" r:id="rId45"/>
    <p:sldId id="311" r:id="rId46"/>
    <p:sldId id="312" r:id="rId47"/>
    <p:sldId id="313" r:id="rId48"/>
    <p:sldId id="303" r:id="rId49"/>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4" autoAdjust="0"/>
    <p:restoredTop sz="94671" autoAdjust="0"/>
  </p:normalViewPr>
  <p:slideViewPr>
    <p:cSldViewPr>
      <p:cViewPr>
        <p:scale>
          <a:sx n="70" d="100"/>
          <a:sy n="70" d="100"/>
        </p:scale>
        <p:origin x="-1386" y="84"/>
      </p:cViewPr>
      <p:guideLst>
        <p:guide orient="horz" pos="2160"/>
        <p:guide pos="2880"/>
      </p:guideLst>
    </p:cSldViewPr>
  </p:slideViewPr>
  <p:outlineViewPr>
    <p:cViewPr>
      <p:scale>
        <a:sx n="33" d="100"/>
        <a:sy n="33" d="100"/>
      </p:scale>
      <p:origin x="48" y="1267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516624"/>
            <a:ext cx="7315200" cy="2595025"/>
          </a:xfrm>
        </p:spPr>
        <p:txBody>
          <a:bodyPr>
            <a:normAutofit/>
          </a:bodyPr>
          <a:lstStyle>
            <a:lvl1pPr>
              <a:defRPr sz="4800"/>
            </a:lvl1pPr>
          </a:lstStyle>
          <a:p>
            <a:r>
              <a:rPr lang="fr-FR" smtClean="0"/>
              <a:t>Modifiez le style du titre</a:t>
            </a:r>
            <a:endParaRPr lang="en-US"/>
          </a:p>
        </p:txBody>
      </p:sp>
      <p:sp>
        <p:nvSpPr>
          <p:cNvPr id="3" name="Subtitle 2"/>
          <p:cNvSpPr>
            <a:spLocks noGrp="1"/>
          </p:cNvSpPr>
          <p:nvPr>
            <p:ph type="subTitle" idx="1"/>
          </p:nvPr>
        </p:nvSpPr>
        <p:spPr>
          <a:xfrm>
            <a:off x="914400" y="5166530"/>
            <a:ext cx="7315200" cy="1144632"/>
          </a:xfrm>
        </p:spPr>
        <p:txBody>
          <a:bodyPr>
            <a:normAutofit/>
          </a:bodyPr>
          <a:lstStyle>
            <a:lvl1pPr marL="0" indent="0" algn="l">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lvl1pPr>
              <a:defRPr/>
            </a:lvl1pPr>
          </a:lstStyle>
          <a:p>
            <a:pPr>
              <a:defRPr/>
            </a:pPr>
            <a:fld id="{5841E261-A2AD-47C1-9B14-8DEC983697A8}" type="datetimeFigureOut">
              <a:rPr lang="fr-FR"/>
              <a:pPr>
                <a:defRPr/>
              </a:pPr>
              <a:t>10/01/2012</a:t>
            </a:fld>
            <a:endParaRPr lang="fr-FR"/>
          </a:p>
        </p:txBody>
      </p:sp>
      <p:sp>
        <p:nvSpPr>
          <p:cNvPr id="5" name="Slide Number Placeholder 5"/>
          <p:cNvSpPr>
            <a:spLocks noGrp="1"/>
          </p:cNvSpPr>
          <p:nvPr>
            <p:ph type="sldNum" sz="quarter" idx="11"/>
          </p:nvPr>
        </p:nvSpPr>
        <p:spPr/>
        <p:txBody>
          <a:bodyPr/>
          <a:lstStyle>
            <a:lvl1pPr>
              <a:defRPr/>
            </a:lvl1pPr>
          </a:lstStyle>
          <a:p>
            <a:pPr>
              <a:defRPr/>
            </a:pPr>
            <a:fld id="{C3D86BEE-74DD-4534-95D7-1E565190FDE3}" type="slidenum">
              <a:rPr lang="fr-FR"/>
              <a:pPr>
                <a:defRPr/>
              </a:pPr>
              <a:t>‹N°›</a:t>
            </a:fld>
            <a:endParaRPr lang="fr-FR"/>
          </a:p>
        </p:txBody>
      </p:sp>
      <p:sp>
        <p:nvSpPr>
          <p:cNvPr id="6" name="Footer Placeholder 4"/>
          <p:cNvSpPr>
            <a:spLocks noGrp="1"/>
          </p:cNvSpPr>
          <p:nvPr>
            <p:ph type="ftr" sz="quarter" idx="12"/>
          </p:nvPr>
        </p:nvSpPr>
        <p:spPr/>
        <p:txBody>
          <a:bodyPr/>
          <a:lstStyle>
            <a:lvl1pPr>
              <a:defRPr/>
            </a:lvl1pPr>
          </a:lstStyle>
          <a:p>
            <a:pPr>
              <a:defRPr/>
            </a:pPr>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lvl1pPr>
              <a:defRPr/>
            </a:lvl1pPr>
          </a:lstStyle>
          <a:p>
            <a:pPr>
              <a:defRPr/>
            </a:pPr>
            <a:fld id="{A5EE20AF-DAF3-4117-BD8F-C0BE3E59A807}" type="datetimeFigureOut">
              <a:rPr lang="fr-FR"/>
              <a:pPr>
                <a:defRPr/>
              </a:pPr>
              <a:t>10/01/2012</a:t>
            </a:fld>
            <a:endParaRPr lang="fr-FR"/>
          </a:p>
        </p:txBody>
      </p:sp>
      <p:sp>
        <p:nvSpPr>
          <p:cNvPr id="5" name="Slide Number Placeholder 5"/>
          <p:cNvSpPr>
            <a:spLocks noGrp="1"/>
          </p:cNvSpPr>
          <p:nvPr>
            <p:ph type="sldNum" sz="quarter" idx="11"/>
          </p:nvPr>
        </p:nvSpPr>
        <p:spPr/>
        <p:txBody>
          <a:bodyPr/>
          <a:lstStyle>
            <a:lvl1pPr>
              <a:defRPr/>
            </a:lvl1pPr>
          </a:lstStyle>
          <a:p>
            <a:pPr>
              <a:defRPr/>
            </a:pPr>
            <a:fld id="{3116974A-BD39-42C9-9E4E-328106D7E3A3}" type="slidenum">
              <a:rPr lang="fr-FR"/>
              <a:pPr>
                <a:defRPr/>
              </a:pPr>
              <a:t>‹N°›</a:t>
            </a:fld>
            <a:endParaRPr lang="fr-FR"/>
          </a:p>
        </p:txBody>
      </p:sp>
      <p:sp>
        <p:nvSpPr>
          <p:cNvPr id="6" name="Footer Placeholder 4"/>
          <p:cNvSpPr>
            <a:spLocks noGrp="1"/>
          </p:cNvSpPr>
          <p:nvPr>
            <p:ph type="ftr" sz="quarter" idx="12"/>
          </p:nvPr>
        </p:nvSpPr>
        <p:spPr/>
        <p:txBody>
          <a:bodyPr/>
          <a:lstStyle>
            <a:lvl1pPr>
              <a:defRPr/>
            </a:lvl1pPr>
          </a:lstStyle>
          <a:p>
            <a:pPr>
              <a:defRPr/>
            </a:pPr>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48400" y="1826709"/>
            <a:ext cx="1492499" cy="4484454"/>
          </a:xfrm>
        </p:spPr>
        <p:txBody>
          <a:bodyPr vert="eaVert"/>
          <a:lstStyle/>
          <a:p>
            <a:r>
              <a:rPr lang="fr-FR" smtClean="0"/>
              <a:t>Modifiez le style du titre</a:t>
            </a:r>
            <a:endParaRPr lang="en-US"/>
          </a:p>
        </p:txBody>
      </p:sp>
      <p:sp>
        <p:nvSpPr>
          <p:cNvPr id="3" name="Vertical Text Placeholder 2"/>
          <p:cNvSpPr>
            <a:spLocks noGrp="1"/>
          </p:cNvSpPr>
          <p:nvPr>
            <p:ph type="body" orient="vert" idx="1"/>
          </p:nvPr>
        </p:nvSpPr>
        <p:spPr>
          <a:xfrm>
            <a:off x="854524" y="1826709"/>
            <a:ext cx="5241476" cy="4484454"/>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lvl1pPr>
              <a:defRPr/>
            </a:lvl1pPr>
          </a:lstStyle>
          <a:p>
            <a:pPr>
              <a:defRPr/>
            </a:pPr>
            <a:fld id="{FFC8C158-9D8D-48E2-89FC-FE536F00BB4F}" type="datetimeFigureOut">
              <a:rPr lang="fr-FR"/>
              <a:pPr>
                <a:defRPr/>
              </a:pPr>
              <a:t>10/01/2012</a:t>
            </a:fld>
            <a:endParaRPr lang="fr-FR"/>
          </a:p>
        </p:txBody>
      </p:sp>
      <p:sp>
        <p:nvSpPr>
          <p:cNvPr id="5" name="Slide Number Placeholder 5"/>
          <p:cNvSpPr>
            <a:spLocks noGrp="1"/>
          </p:cNvSpPr>
          <p:nvPr>
            <p:ph type="sldNum" sz="quarter" idx="11"/>
          </p:nvPr>
        </p:nvSpPr>
        <p:spPr/>
        <p:txBody>
          <a:bodyPr/>
          <a:lstStyle>
            <a:lvl1pPr>
              <a:defRPr/>
            </a:lvl1pPr>
          </a:lstStyle>
          <a:p>
            <a:pPr>
              <a:defRPr/>
            </a:pPr>
            <a:fld id="{62AA0C9A-B0F3-496C-A309-87425BE2186A}" type="slidenum">
              <a:rPr lang="fr-FR"/>
              <a:pPr>
                <a:defRPr/>
              </a:pPr>
              <a:t>‹N°›</a:t>
            </a:fld>
            <a:endParaRPr lang="fr-FR"/>
          </a:p>
        </p:txBody>
      </p:sp>
      <p:sp>
        <p:nvSpPr>
          <p:cNvPr id="6" name="Footer Placeholder 4"/>
          <p:cNvSpPr>
            <a:spLocks noGrp="1"/>
          </p:cNvSpPr>
          <p:nvPr>
            <p:ph type="ftr" sz="quarter" idx="12"/>
          </p:nvPr>
        </p:nvSpPr>
        <p:spPr/>
        <p:txBody>
          <a:bodyPr/>
          <a:lstStyle>
            <a:lvl1pPr>
              <a:defRPr/>
            </a:lvl1pPr>
          </a:lstStyle>
          <a:p>
            <a:pPr>
              <a:defRPr/>
            </a:pPr>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lvl1pPr>
              <a:defRPr/>
            </a:lvl1pPr>
          </a:lstStyle>
          <a:p>
            <a:pPr>
              <a:defRPr/>
            </a:pPr>
            <a:fld id="{E36C2E16-C2BD-48DF-A786-1F57DBE1C36A}" type="datetimeFigureOut">
              <a:rPr lang="fr-FR"/>
              <a:pPr>
                <a:defRPr/>
              </a:pPr>
              <a:t>10/01/2012</a:t>
            </a:fld>
            <a:endParaRPr lang="fr-FR"/>
          </a:p>
        </p:txBody>
      </p:sp>
      <p:sp>
        <p:nvSpPr>
          <p:cNvPr id="5" name="Slide Number Placeholder 5"/>
          <p:cNvSpPr>
            <a:spLocks noGrp="1"/>
          </p:cNvSpPr>
          <p:nvPr>
            <p:ph type="sldNum" sz="quarter" idx="11"/>
          </p:nvPr>
        </p:nvSpPr>
        <p:spPr/>
        <p:txBody>
          <a:bodyPr/>
          <a:lstStyle>
            <a:lvl1pPr>
              <a:defRPr/>
            </a:lvl1pPr>
          </a:lstStyle>
          <a:p>
            <a:pPr>
              <a:defRPr/>
            </a:pPr>
            <a:fld id="{2E4FF7FC-EC75-4A62-ACCE-D64BE3A99B13}" type="slidenum">
              <a:rPr lang="fr-FR"/>
              <a:pPr>
                <a:defRPr/>
              </a:pPr>
              <a:t>‹N°›</a:t>
            </a:fld>
            <a:endParaRPr lang="fr-FR"/>
          </a:p>
        </p:txBody>
      </p:sp>
      <p:sp>
        <p:nvSpPr>
          <p:cNvPr id="6" name="Footer Placeholder 4"/>
          <p:cNvSpPr>
            <a:spLocks noGrp="1"/>
          </p:cNvSpPr>
          <p:nvPr>
            <p:ph type="ftr" sz="quarter" idx="12"/>
          </p:nvPr>
        </p:nvSpPr>
        <p:spPr/>
        <p:txBody>
          <a:bodyPr/>
          <a:lstStyle>
            <a:lvl1pPr>
              <a:defRPr/>
            </a:lvl1pPr>
          </a:lstStyle>
          <a:p>
            <a:pPr>
              <a:defRPr/>
            </a:pPr>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017572"/>
            <a:ext cx="7315200" cy="1293592"/>
          </a:xfrm>
        </p:spPr>
        <p:txBody>
          <a:bodyPr anchor="t"/>
          <a:lstStyle>
            <a:lvl1pPr algn="l">
              <a:defRPr sz="4000" b="0" cap="none"/>
            </a:lvl1pPr>
          </a:lstStyle>
          <a:p>
            <a:r>
              <a:rPr lang="fr-FR" smtClean="0"/>
              <a:t>Modifiez le style du titre</a:t>
            </a:r>
            <a:endParaRPr lang="en-US"/>
          </a:p>
        </p:txBody>
      </p:sp>
      <p:sp>
        <p:nvSpPr>
          <p:cNvPr id="3" name="Text Placeholder 2"/>
          <p:cNvSpPr>
            <a:spLocks noGrp="1"/>
          </p:cNvSpPr>
          <p:nvPr>
            <p:ph type="body" idx="1"/>
          </p:nvPr>
        </p:nvSpPr>
        <p:spPr>
          <a:xfrm>
            <a:off x="914400" y="3865097"/>
            <a:ext cx="7315200" cy="1098439"/>
          </a:xfrm>
        </p:spPr>
        <p:txBody>
          <a:bodyPr anchor="b"/>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lvl1pPr>
              <a:defRPr/>
            </a:lvl1pPr>
          </a:lstStyle>
          <a:p>
            <a:pPr>
              <a:defRPr/>
            </a:pPr>
            <a:fld id="{9841DB0B-0D9D-4137-BFF1-BFF0F802D698}" type="datetimeFigureOut">
              <a:rPr lang="fr-FR"/>
              <a:pPr>
                <a:defRPr/>
              </a:pPr>
              <a:t>10/01/2012</a:t>
            </a:fld>
            <a:endParaRPr lang="fr-FR"/>
          </a:p>
        </p:txBody>
      </p:sp>
      <p:sp>
        <p:nvSpPr>
          <p:cNvPr id="5" name="Slide Number Placeholder 5"/>
          <p:cNvSpPr>
            <a:spLocks noGrp="1"/>
          </p:cNvSpPr>
          <p:nvPr>
            <p:ph type="sldNum" sz="quarter" idx="11"/>
          </p:nvPr>
        </p:nvSpPr>
        <p:spPr/>
        <p:txBody>
          <a:bodyPr/>
          <a:lstStyle>
            <a:lvl1pPr>
              <a:defRPr/>
            </a:lvl1pPr>
          </a:lstStyle>
          <a:p>
            <a:pPr>
              <a:defRPr/>
            </a:pPr>
            <a:fld id="{619A19EB-BC9A-4430-A544-5A10D5EA3093}" type="slidenum">
              <a:rPr lang="fr-FR"/>
              <a:pPr>
                <a:defRPr/>
              </a:pPr>
              <a:t>‹N°›</a:t>
            </a:fld>
            <a:endParaRPr lang="fr-FR"/>
          </a:p>
        </p:txBody>
      </p:sp>
      <p:sp>
        <p:nvSpPr>
          <p:cNvPr id="6" name="Footer Placeholder 4"/>
          <p:cNvSpPr>
            <a:spLocks noGrp="1"/>
          </p:cNvSpPr>
          <p:nvPr>
            <p:ph type="ftr" sz="quarter" idx="12"/>
          </p:nvPr>
        </p:nvSpPr>
        <p:spPr/>
        <p:txBody>
          <a:bodyPr/>
          <a:lstStyle>
            <a:lvl1pPr>
              <a:defRPr/>
            </a:lvl1pPr>
          </a:lstStyle>
          <a:p>
            <a:pPr>
              <a:defRPr/>
            </a:pPr>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Title 8"/>
          <p:cNvSpPr>
            <a:spLocks noGrp="1"/>
          </p:cNvSpPr>
          <p:nvPr>
            <p:ph type="title"/>
          </p:nvPr>
        </p:nvSpPr>
        <p:spPr>
          <a:xfrm>
            <a:off x="914400" y="1544715"/>
            <a:ext cx="7315200" cy="1154097"/>
          </a:xfrm>
        </p:spPr>
        <p:txBody>
          <a:bodyPr/>
          <a:lstStyle/>
          <a:p>
            <a:r>
              <a:rPr lang="fr-FR" smtClean="0"/>
              <a:t>Modifiez le style du titre</a:t>
            </a:r>
            <a:endParaRPr lang="en-US"/>
          </a:p>
        </p:txBody>
      </p:sp>
      <p:sp>
        <p:nvSpPr>
          <p:cNvPr id="8" name="Content Placeholder 7"/>
          <p:cNvSpPr>
            <a:spLocks noGrp="1"/>
          </p:cNvSpPr>
          <p:nvPr>
            <p:ph sz="quarter" idx="13"/>
          </p:nvPr>
        </p:nvSpPr>
        <p:spPr>
          <a:xfrm>
            <a:off x="914400" y="2743200"/>
            <a:ext cx="3566160" cy="359359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1" name="Content Placeholder 10"/>
          <p:cNvSpPr>
            <a:spLocks noGrp="1"/>
          </p:cNvSpPr>
          <p:nvPr>
            <p:ph sz="quarter" idx="14"/>
          </p:nvPr>
        </p:nvSpPr>
        <p:spPr>
          <a:xfrm>
            <a:off x="4681728" y="2743200"/>
            <a:ext cx="3566160" cy="35956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Date Placeholder 3"/>
          <p:cNvSpPr>
            <a:spLocks noGrp="1"/>
          </p:cNvSpPr>
          <p:nvPr>
            <p:ph type="dt" sz="half" idx="15"/>
          </p:nvPr>
        </p:nvSpPr>
        <p:spPr/>
        <p:txBody>
          <a:bodyPr/>
          <a:lstStyle>
            <a:lvl1pPr>
              <a:defRPr/>
            </a:lvl1pPr>
          </a:lstStyle>
          <a:p>
            <a:pPr>
              <a:defRPr/>
            </a:pPr>
            <a:fld id="{E776E6E8-8E97-4363-B479-C00EBBCC1B2B}" type="datetimeFigureOut">
              <a:rPr lang="fr-FR"/>
              <a:pPr>
                <a:defRPr/>
              </a:pPr>
              <a:t>10/01/2012</a:t>
            </a:fld>
            <a:endParaRPr lang="fr-FR"/>
          </a:p>
        </p:txBody>
      </p:sp>
      <p:sp>
        <p:nvSpPr>
          <p:cNvPr id="6" name="Slide Number Placeholder 5"/>
          <p:cNvSpPr>
            <a:spLocks noGrp="1"/>
          </p:cNvSpPr>
          <p:nvPr>
            <p:ph type="sldNum" sz="quarter" idx="16"/>
          </p:nvPr>
        </p:nvSpPr>
        <p:spPr/>
        <p:txBody>
          <a:bodyPr/>
          <a:lstStyle>
            <a:lvl1pPr>
              <a:defRPr/>
            </a:lvl1pPr>
          </a:lstStyle>
          <a:p>
            <a:pPr>
              <a:defRPr/>
            </a:pPr>
            <a:fld id="{32801558-EF05-4872-AC1E-BB164B20DCAB}" type="slidenum">
              <a:rPr lang="fr-FR"/>
              <a:pPr>
                <a:defRPr/>
              </a:pPr>
              <a:t>‹N°›</a:t>
            </a:fld>
            <a:endParaRPr lang="fr-FR"/>
          </a:p>
        </p:txBody>
      </p:sp>
      <p:sp>
        <p:nvSpPr>
          <p:cNvPr id="7" name="Footer Placeholder 4"/>
          <p:cNvSpPr>
            <a:spLocks noGrp="1"/>
          </p:cNvSpPr>
          <p:nvPr>
            <p:ph type="ftr" sz="quarter" idx="17"/>
          </p:nvPr>
        </p:nvSpPr>
        <p:spPr/>
        <p:txBody>
          <a:bodyPr/>
          <a:lstStyle>
            <a:lvl1pPr>
              <a:defRPr/>
            </a:lvl1pPr>
          </a:lstStyle>
          <a:p>
            <a:pPr>
              <a:defRPr/>
            </a:pPr>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16348" y="2743200"/>
            <a:ext cx="336499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5" name="Text Placeholder 4"/>
          <p:cNvSpPr>
            <a:spLocks noGrp="1"/>
          </p:cNvSpPr>
          <p:nvPr>
            <p:ph type="body" sz="quarter" idx="3"/>
          </p:nvPr>
        </p:nvSpPr>
        <p:spPr>
          <a:xfrm>
            <a:off x="4885144" y="2743200"/>
            <a:ext cx="3362062" cy="621792"/>
          </a:xfrm>
        </p:spPr>
        <p:txBody>
          <a:bodyPr anchor="b">
            <a:noAutofit/>
          </a:bodyPr>
          <a:lstStyle>
            <a:lvl1pPr marL="0" indent="0">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0" name="Title 9"/>
          <p:cNvSpPr>
            <a:spLocks noGrp="1"/>
          </p:cNvSpPr>
          <p:nvPr>
            <p:ph type="title"/>
          </p:nvPr>
        </p:nvSpPr>
        <p:spPr>
          <a:xfrm>
            <a:off x="914400" y="1544715"/>
            <a:ext cx="7315200" cy="1154097"/>
          </a:xfrm>
        </p:spPr>
        <p:txBody>
          <a:bodyPr/>
          <a:lstStyle/>
          <a:p>
            <a:r>
              <a:rPr lang="fr-FR" smtClean="0"/>
              <a:t>Modifiez le style du titre</a:t>
            </a:r>
            <a:endParaRPr lang="en-US" dirty="0"/>
          </a:p>
        </p:txBody>
      </p:sp>
      <p:sp>
        <p:nvSpPr>
          <p:cNvPr id="11" name="Content Placeholder 10"/>
          <p:cNvSpPr>
            <a:spLocks noGrp="1"/>
          </p:cNvSpPr>
          <p:nvPr>
            <p:ph sz="quarter" idx="13"/>
          </p:nvPr>
        </p:nvSpPr>
        <p:spPr>
          <a:xfrm>
            <a:off x="914400" y="3383280"/>
            <a:ext cx="3566160" cy="295351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Content Placeholder 12"/>
          <p:cNvSpPr>
            <a:spLocks noGrp="1"/>
          </p:cNvSpPr>
          <p:nvPr>
            <p:ph sz="quarter" idx="14"/>
          </p:nvPr>
        </p:nvSpPr>
        <p:spPr>
          <a:xfrm>
            <a:off x="4681727" y="3383280"/>
            <a:ext cx="3566160" cy="2953512"/>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3"/>
          <p:cNvSpPr>
            <a:spLocks noGrp="1"/>
          </p:cNvSpPr>
          <p:nvPr>
            <p:ph type="dt" sz="half" idx="15"/>
          </p:nvPr>
        </p:nvSpPr>
        <p:spPr/>
        <p:txBody>
          <a:bodyPr/>
          <a:lstStyle>
            <a:lvl1pPr>
              <a:defRPr/>
            </a:lvl1pPr>
          </a:lstStyle>
          <a:p>
            <a:pPr>
              <a:defRPr/>
            </a:pPr>
            <a:fld id="{D81678F2-57F9-4DE5-BA89-2BE63610812D}" type="datetimeFigureOut">
              <a:rPr lang="fr-FR"/>
              <a:pPr>
                <a:defRPr/>
              </a:pPr>
              <a:t>10/01/2012</a:t>
            </a:fld>
            <a:endParaRPr lang="fr-FR"/>
          </a:p>
        </p:txBody>
      </p:sp>
      <p:sp>
        <p:nvSpPr>
          <p:cNvPr id="8" name="Slide Number Placeholder 5"/>
          <p:cNvSpPr>
            <a:spLocks noGrp="1"/>
          </p:cNvSpPr>
          <p:nvPr>
            <p:ph type="sldNum" sz="quarter" idx="16"/>
          </p:nvPr>
        </p:nvSpPr>
        <p:spPr/>
        <p:txBody>
          <a:bodyPr/>
          <a:lstStyle>
            <a:lvl1pPr>
              <a:defRPr/>
            </a:lvl1pPr>
          </a:lstStyle>
          <a:p>
            <a:pPr>
              <a:defRPr/>
            </a:pPr>
            <a:fld id="{662BFDD5-752A-4CD7-A312-186FC1F442ED}" type="slidenum">
              <a:rPr lang="fr-FR"/>
              <a:pPr>
                <a:defRPr/>
              </a:pPr>
              <a:t>‹N°›</a:t>
            </a:fld>
            <a:endParaRPr lang="fr-FR"/>
          </a:p>
        </p:txBody>
      </p:sp>
      <p:sp>
        <p:nvSpPr>
          <p:cNvPr id="9" name="Footer Placeholder 4"/>
          <p:cNvSpPr>
            <a:spLocks noGrp="1"/>
          </p:cNvSpPr>
          <p:nvPr>
            <p:ph type="ftr" sz="quarter" idx="17"/>
          </p:nvPr>
        </p:nvSpPr>
        <p:spPr/>
        <p:txBody>
          <a:bodyPr/>
          <a:lstStyle>
            <a:lvl1pPr>
              <a:defRPr/>
            </a:lvl1pPr>
          </a:lstStyle>
          <a:p>
            <a:pPr>
              <a:defRPr/>
            </a:pPr>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Date Placeholder 3"/>
          <p:cNvSpPr>
            <a:spLocks noGrp="1"/>
          </p:cNvSpPr>
          <p:nvPr>
            <p:ph type="dt" sz="half" idx="10"/>
          </p:nvPr>
        </p:nvSpPr>
        <p:spPr/>
        <p:txBody>
          <a:bodyPr/>
          <a:lstStyle>
            <a:lvl1pPr>
              <a:defRPr/>
            </a:lvl1pPr>
          </a:lstStyle>
          <a:p>
            <a:pPr>
              <a:defRPr/>
            </a:pPr>
            <a:fld id="{DF585CE9-98AD-4640-9C6F-F221A2EBAEAC}" type="datetimeFigureOut">
              <a:rPr lang="fr-FR"/>
              <a:pPr>
                <a:defRPr/>
              </a:pPr>
              <a:t>10/01/2012</a:t>
            </a:fld>
            <a:endParaRPr lang="fr-FR"/>
          </a:p>
        </p:txBody>
      </p:sp>
      <p:sp>
        <p:nvSpPr>
          <p:cNvPr id="4" name="Slide Number Placeholder 5"/>
          <p:cNvSpPr>
            <a:spLocks noGrp="1"/>
          </p:cNvSpPr>
          <p:nvPr>
            <p:ph type="sldNum" sz="quarter" idx="11"/>
          </p:nvPr>
        </p:nvSpPr>
        <p:spPr/>
        <p:txBody>
          <a:bodyPr/>
          <a:lstStyle>
            <a:lvl1pPr>
              <a:defRPr/>
            </a:lvl1pPr>
          </a:lstStyle>
          <a:p>
            <a:pPr>
              <a:defRPr/>
            </a:pPr>
            <a:fld id="{39FFDCE2-78A7-4B85-B46D-637D9FD835E6}" type="slidenum">
              <a:rPr lang="fr-FR"/>
              <a:pPr>
                <a:defRPr/>
              </a:pPr>
              <a:t>‹N°›</a:t>
            </a:fld>
            <a:endParaRPr lang="fr-FR"/>
          </a:p>
        </p:txBody>
      </p:sp>
      <p:sp>
        <p:nvSpPr>
          <p:cNvPr id="5" name="Footer Placeholder 4"/>
          <p:cNvSpPr>
            <a:spLocks noGrp="1"/>
          </p:cNvSpPr>
          <p:nvPr>
            <p:ph type="ftr" sz="quarter" idx="12"/>
          </p:nvPr>
        </p:nvSpPr>
        <p:spPr/>
        <p:txBody>
          <a:bodyPr/>
          <a:lstStyle>
            <a:lvl1pPr>
              <a:defRPr/>
            </a:lvl1pPr>
          </a:lstStyle>
          <a:p>
            <a:pPr>
              <a:defRPr/>
            </a:pPr>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632809C-448D-4210-ACBC-D275C0D28C9D}" type="datetimeFigureOut">
              <a:rPr lang="fr-FR"/>
              <a:pPr>
                <a:defRPr/>
              </a:pPr>
              <a:t>10/01/2012</a:t>
            </a:fld>
            <a:endParaRPr lang="fr-FR"/>
          </a:p>
        </p:txBody>
      </p:sp>
      <p:sp>
        <p:nvSpPr>
          <p:cNvPr id="3" name="Slide Number Placeholder 5"/>
          <p:cNvSpPr>
            <a:spLocks noGrp="1"/>
          </p:cNvSpPr>
          <p:nvPr>
            <p:ph type="sldNum" sz="quarter" idx="11"/>
          </p:nvPr>
        </p:nvSpPr>
        <p:spPr/>
        <p:txBody>
          <a:bodyPr/>
          <a:lstStyle>
            <a:lvl1pPr>
              <a:defRPr/>
            </a:lvl1pPr>
          </a:lstStyle>
          <a:p>
            <a:pPr>
              <a:defRPr/>
            </a:pPr>
            <a:fld id="{D9411234-100D-4F5A-8DA9-48F7E5181071}" type="slidenum">
              <a:rPr lang="fr-FR"/>
              <a:pPr>
                <a:defRPr/>
              </a:pPr>
              <a:t>‹N°›</a:t>
            </a:fld>
            <a:endParaRPr lang="fr-FR"/>
          </a:p>
        </p:txBody>
      </p:sp>
      <p:sp>
        <p:nvSpPr>
          <p:cNvPr id="4" name="Footer Placeholder 4"/>
          <p:cNvSpPr>
            <a:spLocks noGrp="1"/>
          </p:cNvSpPr>
          <p:nvPr>
            <p:ph type="ftr" sz="quarter" idx="12"/>
          </p:nvPr>
        </p:nvSpPr>
        <p:spPr/>
        <p:txBody>
          <a:bodyPr/>
          <a:lstStyle>
            <a:lvl1pPr>
              <a:defRPr/>
            </a:lvl1pPr>
          </a:lstStyle>
          <a:p>
            <a:pPr>
              <a:defRPr/>
            </a:pPr>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14400" y="1825362"/>
            <a:ext cx="2950936" cy="2173015"/>
          </a:xfrm>
        </p:spPr>
        <p:txBody>
          <a:bodyPr>
            <a:normAutofit/>
          </a:bodyPr>
          <a:lstStyle>
            <a:lvl1pPr algn="l">
              <a:defRPr sz="2800" b="0"/>
            </a:lvl1pPr>
          </a:lstStyle>
          <a:p>
            <a:r>
              <a:rPr lang="fr-FR" smtClean="0"/>
              <a:t>Modifiez le style du titre</a:t>
            </a:r>
            <a:endParaRPr lang="en-US" dirty="0"/>
          </a:p>
        </p:txBody>
      </p:sp>
      <p:sp>
        <p:nvSpPr>
          <p:cNvPr id="3" name="Content Placeholder 2"/>
          <p:cNvSpPr>
            <a:spLocks noGrp="1"/>
          </p:cNvSpPr>
          <p:nvPr>
            <p:ph idx="1"/>
          </p:nvPr>
        </p:nvSpPr>
        <p:spPr>
          <a:xfrm>
            <a:off x="4021752" y="1826709"/>
            <a:ext cx="4207848" cy="4476614"/>
          </a:xfrm>
        </p:spPr>
        <p:txBody>
          <a:bodyPr anchor="ct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914400" y="4061095"/>
            <a:ext cx="2950936" cy="22453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3"/>
          <p:cNvSpPr>
            <a:spLocks noGrp="1"/>
          </p:cNvSpPr>
          <p:nvPr>
            <p:ph type="dt" sz="half" idx="10"/>
          </p:nvPr>
        </p:nvSpPr>
        <p:spPr/>
        <p:txBody>
          <a:bodyPr/>
          <a:lstStyle>
            <a:lvl1pPr>
              <a:defRPr/>
            </a:lvl1pPr>
          </a:lstStyle>
          <a:p>
            <a:pPr>
              <a:defRPr/>
            </a:pPr>
            <a:fld id="{33ADE3E8-CAFA-4A7C-9A36-FF3E2CF6947D}" type="datetimeFigureOut">
              <a:rPr lang="fr-FR"/>
              <a:pPr>
                <a:defRPr/>
              </a:pPr>
              <a:t>10/01/2012</a:t>
            </a:fld>
            <a:endParaRPr lang="fr-FR"/>
          </a:p>
        </p:txBody>
      </p:sp>
      <p:sp>
        <p:nvSpPr>
          <p:cNvPr id="6" name="Slide Number Placeholder 5"/>
          <p:cNvSpPr>
            <a:spLocks noGrp="1"/>
          </p:cNvSpPr>
          <p:nvPr>
            <p:ph type="sldNum" sz="quarter" idx="11"/>
          </p:nvPr>
        </p:nvSpPr>
        <p:spPr/>
        <p:txBody>
          <a:bodyPr/>
          <a:lstStyle>
            <a:lvl1pPr>
              <a:defRPr/>
            </a:lvl1pPr>
          </a:lstStyle>
          <a:p>
            <a:pPr>
              <a:defRPr/>
            </a:pPr>
            <a:fld id="{486E874A-5B1B-4F5B-87C7-36B932EB56BC}" type="slidenum">
              <a:rPr lang="fr-FR"/>
              <a:pPr>
                <a:defRPr/>
              </a:pPr>
              <a:t>‹N°›</a:t>
            </a:fld>
            <a:endParaRPr lang="fr-FR"/>
          </a:p>
        </p:txBody>
      </p:sp>
      <p:sp>
        <p:nvSpPr>
          <p:cNvPr id="7" name="Footer Placeholder 4"/>
          <p:cNvSpPr>
            <a:spLocks noGrp="1"/>
          </p:cNvSpPr>
          <p:nvPr>
            <p:ph type="ftr" sz="quarter" idx="12"/>
          </p:nvPr>
        </p:nvSpPr>
        <p:spPr/>
        <p:txBody>
          <a:bodyPr/>
          <a:lstStyle>
            <a:lvl1pPr>
              <a:defRPr/>
            </a:lvl1pPr>
          </a:lstStyle>
          <a:p>
            <a:pPr>
              <a:defRPr/>
            </a:pPr>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914400" y="1828800"/>
            <a:ext cx="2953512" cy="2176272"/>
          </a:xfrm>
        </p:spPr>
        <p:txBody>
          <a:bodyPr>
            <a:normAutofit/>
          </a:bodyPr>
          <a:lstStyle>
            <a:lvl1pPr algn="l">
              <a:defRPr sz="2800" b="0"/>
            </a:lvl1pPr>
          </a:lstStyle>
          <a:p>
            <a:r>
              <a:rPr lang="fr-FR" smtClean="0"/>
              <a:t>Modifiez le style du titre</a:t>
            </a:r>
            <a:endParaRPr lang="en-US" dirty="0"/>
          </a:p>
        </p:txBody>
      </p:sp>
      <p:sp>
        <p:nvSpPr>
          <p:cNvPr id="3" name="Picture Placeholder 2"/>
          <p:cNvSpPr>
            <a:spLocks noGrp="1"/>
          </p:cNvSpPr>
          <p:nvPr>
            <p:ph type="pic" idx="1"/>
          </p:nvPr>
        </p:nvSpPr>
        <p:spPr>
          <a:xfrm>
            <a:off x="4191000" y="2286000"/>
            <a:ext cx="4038600" cy="3352800"/>
          </a:xfrm>
          <a:solidFill>
            <a:schemeClr val="accent2"/>
          </a:solidFill>
          <a:ln w="12700">
            <a:noFill/>
          </a:ln>
          <a:effectLst>
            <a:reflection blurRad="12700" stA="30000" endPos="30000" dist="31750" dir="5400000" sy="-100000" algn="bl" rotWithShape="0"/>
          </a:effectLst>
          <a:scene3d>
            <a:camera prst="perspectiveRight" fov="2700000">
              <a:rot lat="240000" lon="900000" rev="0"/>
            </a:camera>
            <a:lightRig rig="threePt" dir="t">
              <a:rot lat="0" lon="0" rev="2700000"/>
            </a:lightRig>
          </a:scene3d>
          <a:sp3d/>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endParaRPr lang="en-US" noProof="0" dirty="0"/>
          </a:p>
        </p:txBody>
      </p:sp>
      <p:sp>
        <p:nvSpPr>
          <p:cNvPr id="4" name="Text Placeholder 3"/>
          <p:cNvSpPr>
            <a:spLocks noGrp="1"/>
          </p:cNvSpPr>
          <p:nvPr>
            <p:ph type="body" sz="half" idx="2"/>
          </p:nvPr>
        </p:nvSpPr>
        <p:spPr>
          <a:xfrm>
            <a:off x="914400" y="4059936"/>
            <a:ext cx="2953512" cy="224942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3"/>
          <p:cNvSpPr>
            <a:spLocks noGrp="1"/>
          </p:cNvSpPr>
          <p:nvPr>
            <p:ph type="dt" sz="half" idx="10"/>
          </p:nvPr>
        </p:nvSpPr>
        <p:spPr/>
        <p:txBody>
          <a:bodyPr/>
          <a:lstStyle>
            <a:lvl1pPr>
              <a:defRPr/>
            </a:lvl1pPr>
          </a:lstStyle>
          <a:p>
            <a:pPr>
              <a:defRPr/>
            </a:pPr>
            <a:fld id="{B98B1BD2-480B-4DBE-99E7-0B6F4AE33C07}" type="datetimeFigureOut">
              <a:rPr lang="fr-FR"/>
              <a:pPr>
                <a:defRPr/>
              </a:pPr>
              <a:t>10/01/2012</a:t>
            </a:fld>
            <a:endParaRPr lang="fr-FR"/>
          </a:p>
        </p:txBody>
      </p:sp>
      <p:sp>
        <p:nvSpPr>
          <p:cNvPr id="6" name="Slide Number Placeholder 5"/>
          <p:cNvSpPr>
            <a:spLocks noGrp="1"/>
          </p:cNvSpPr>
          <p:nvPr>
            <p:ph type="sldNum" sz="quarter" idx="11"/>
          </p:nvPr>
        </p:nvSpPr>
        <p:spPr/>
        <p:txBody>
          <a:bodyPr/>
          <a:lstStyle>
            <a:lvl1pPr>
              <a:defRPr/>
            </a:lvl1pPr>
          </a:lstStyle>
          <a:p>
            <a:pPr>
              <a:defRPr/>
            </a:pPr>
            <a:fld id="{EDDFF9E5-F269-48B0-8320-723E9B500B95}" type="slidenum">
              <a:rPr lang="fr-FR"/>
              <a:pPr>
                <a:defRPr/>
              </a:pPr>
              <a:t>‹N°›</a:t>
            </a:fld>
            <a:endParaRPr lang="fr-FR"/>
          </a:p>
        </p:txBody>
      </p:sp>
      <p:sp>
        <p:nvSpPr>
          <p:cNvPr id="7" name="Footer Placeholder 4"/>
          <p:cNvSpPr>
            <a:spLocks noGrp="1"/>
          </p:cNvSpPr>
          <p:nvPr>
            <p:ph type="ftr" sz="quarter" idx="12"/>
          </p:nvPr>
        </p:nvSpPr>
        <p:spPr/>
        <p:txBody>
          <a:bodyPr/>
          <a:lstStyle>
            <a:lvl1pPr>
              <a:defRPr/>
            </a:lvl1pPr>
          </a:lstStyle>
          <a:p>
            <a:pPr>
              <a:defRPr/>
            </a:pPr>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0" name="Rectangle 9"/>
          <p:cNvSpPr/>
          <p:nvPr/>
        </p:nvSpPr>
        <p:spPr>
          <a:xfrm>
            <a:off x="8435975" y="573088"/>
            <a:ext cx="85725" cy="573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Rectangle 10"/>
          <p:cNvSpPr/>
          <p:nvPr/>
        </p:nvSpPr>
        <p:spPr>
          <a:xfrm>
            <a:off x="8569325" y="573088"/>
            <a:ext cx="576263" cy="5730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28" name="Title Placeholder 1"/>
          <p:cNvSpPr>
            <a:spLocks noGrp="1"/>
          </p:cNvSpPr>
          <p:nvPr>
            <p:ph type="title"/>
          </p:nvPr>
        </p:nvSpPr>
        <p:spPr bwMode="auto">
          <a:xfrm>
            <a:off x="914400" y="1544638"/>
            <a:ext cx="7315200" cy="115411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smtClean="0"/>
              <a:t>Modifiez le style du titre</a:t>
            </a:r>
            <a:endParaRPr lang="en-US" smtClean="0"/>
          </a:p>
        </p:txBody>
      </p:sp>
      <p:sp>
        <p:nvSpPr>
          <p:cNvPr id="1029" name="Text Placeholder 2"/>
          <p:cNvSpPr>
            <a:spLocks noGrp="1"/>
          </p:cNvSpPr>
          <p:nvPr>
            <p:ph type="body" idx="1"/>
          </p:nvPr>
        </p:nvSpPr>
        <p:spPr bwMode="auto">
          <a:xfrm>
            <a:off x="914400" y="2770188"/>
            <a:ext cx="7315200" cy="35385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4" name="Date Placeholder 3"/>
          <p:cNvSpPr>
            <a:spLocks noGrp="1"/>
          </p:cNvSpPr>
          <p:nvPr>
            <p:ph type="dt" sz="half" idx="2"/>
          </p:nvPr>
        </p:nvSpPr>
        <p:spPr>
          <a:xfrm>
            <a:off x="6007100" y="549275"/>
            <a:ext cx="1189038" cy="296863"/>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alpha val="50000"/>
                  </a:schemeClr>
                </a:solidFill>
                <a:latin typeface="+mn-lt"/>
              </a:defRPr>
            </a:lvl1pPr>
          </a:lstStyle>
          <a:p>
            <a:pPr>
              <a:defRPr/>
            </a:pPr>
            <a:fld id="{36D58221-A806-4913-A050-576444710A6B}" type="datetimeFigureOut">
              <a:rPr lang="fr-FR"/>
              <a:pPr>
                <a:defRPr/>
              </a:pPr>
              <a:t>10/01/2012</a:t>
            </a:fld>
            <a:endParaRPr lang="fr-FR"/>
          </a:p>
        </p:txBody>
      </p:sp>
      <p:sp>
        <p:nvSpPr>
          <p:cNvPr id="6" name="Slide Number Placeholder 5"/>
          <p:cNvSpPr>
            <a:spLocks noGrp="1"/>
          </p:cNvSpPr>
          <p:nvPr>
            <p:ph type="sldNum" sz="quarter" idx="4"/>
          </p:nvPr>
        </p:nvSpPr>
        <p:spPr>
          <a:xfrm>
            <a:off x="7315200" y="549275"/>
            <a:ext cx="939800" cy="3016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solidFill>
                <a:latin typeface="+mn-lt"/>
              </a:defRPr>
            </a:lvl1pPr>
          </a:lstStyle>
          <a:p>
            <a:pPr>
              <a:defRPr/>
            </a:pPr>
            <a:fld id="{05A07696-DB6B-4226-ADCC-BC1770405112}" type="slidenum">
              <a:rPr lang="fr-FR"/>
              <a:pPr>
                <a:defRPr/>
              </a:pPr>
              <a:t>‹N°›</a:t>
            </a:fld>
            <a:endParaRPr lang="fr-FR"/>
          </a:p>
        </p:txBody>
      </p:sp>
      <p:sp>
        <p:nvSpPr>
          <p:cNvPr id="5" name="Footer Placeholder 4"/>
          <p:cNvSpPr>
            <a:spLocks noGrp="1"/>
          </p:cNvSpPr>
          <p:nvPr>
            <p:ph type="ftr" sz="quarter" idx="3"/>
          </p:nvPr>
        </p:nvSpPr>
        <p:spPr>
          <a:xfrm>
            <a:off x="6008688" y="855663"/>
            <a:ext cx="2246312" cy="301625"/>
          </a:xfrm>
          <a:prstGeom prst="rect">
            <a:avLst/>
          </a:prstGeom>
        </p:spPr>
        <p:txBody>
          <a:bodyPr vert="horz" lIns="91440" tIns="0" rIns="91440" bIns="45720" rtlCol="0" anchor="t"/>
          <a:lstStyle>
            <a:lvl1pPr algn="l" fontAlgn="auto">
              <a:spcBef>
                <a:spcPts val="0"/>
              </a:spcBef>
              <a:spcAft>
                <a:spcPts val="0"/>
              </a:spcAft>
              <a:defRPr sz="1000">
                <a:solidFill>
                  <a:schemeClr val="tx1"/>
                </a:solidFill>
                <a:latin typeface="+mn-lt"/>
              </a:defRPr>
            </a:lvl1pPr>
          </a:lstStyle>
          <a:p>
            <a:pPr>
              <a:defRPr/>
            </a:pPr>
            <a:endParaRPr lang="fr-FR"/>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fontAlgn="base">
        <a:spcBef>
          <a:spcPct val="0"/>
        </a:spcBef>
        <a:spcAft>
          <a:spcPct val="0"/>
        </a:spcAft>
        <a:defRPr sz="4000" kern="1200">
          <a:solidFill>
            <a:schemeClr val="tx2"/>
          </a:solidFill>
          <a:latin typeface="+mj-lt"/>
          <a:ea typeface="+mj-ea"/>
          <a:cs typeface="+mj-cs"/>
        </a:defRPr>
      </a:lvl1pPr>
      <a:lvl2pPr algn="l" rtl="0" fontAlgn="base">
        <a:spcBef>
          <a:spcPct val="0"/>
        </a:spcBef>
        <a:spcAft>
          <a:spcPct val="0"/>
        </a:spcAft>
        <a:defRPr sz="4000">
          <a:solidFill>
            <a:schemeClr val="tx2"/>
          </a:solidFill>
          <a:latin typeface="Arial" charset="0"/>
        </a:defRPr>
      </a:lvl2pPr>
      <a:lvl3pPr algn="l" rtl="0" fontAlgn="base">
        <a:spcBef>
          <a:spcPct val="0"/>
        </a:spcBef>
        <a:spcAft>
          <a:spcPct val="0"/>
        </a:spcAft>
        <a:defRPr sz="4000">
          <a:solidFill>
            <a:schemeClr val="tx2"/>
          </a:solidFill>
          <a:latin typeface="Arial" charset="0"/>
        </a:defRPr>
      </a:lvl3pPr>
      <a:lvl4pPr algn="l" rtl="0" fontAlgn="base">
        <a:spcBef>
          <a:spcPct val="0"/>
        </a:spcBef>
        <a:spcAft>
          <a:spcPct val="0"/>
        </a:spcAft>
        <a:defRPr sz="4000">
          <a:solidFill>
            <a:schemeClr val="tx2"/>
          </a:solidFill>
          <a:latin typeface="Arial" charset="0"/>
        </a:defRPr>
      </a:lvl4pPr>
      <a:lvl5pPr algn="l" rtl="0" fontAlgn="base">
        <a:spcBef>
          <a:spcPct val="0"/>
        </a:spcBef>
        <a:spcAft>
          <a:spcPct val="0"/>
        </a:spcAft>
        <a:defRPr sz="4000">
          <a:solidFill>
            <a:schemeClr val="tx2"/>
          </a:solidFill>
          <a:latin typeface="Arial"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563" algn="l" rtl="0" fontAlgn="base">
        <a:spcBef>
          <a:spcPct val="20000"/>
        </a:spcBef>
        <a:spcAft>
          <a:spcPct val="0"/>
        </a:spcAft>
        <a:buClr>
          <a:schemeClr val="tx2"/>
        </a:buClr>
        <a:buFont typeface="Wingdings" pitchFamily="2" charset="2"/>
        <a:buChar char="§"/>
        <a:defRPr sz="2000" kern="1200">
          <a:solidFill>
            <a:schemeClr val="tx1"/>
          </a:solidFill>
          <a:latin typeface="+mn-lt"/>
          <a:ea typeface="+mn-ea"/>
          <a:cs typeface="+mn-cs"/>
        </a:defRPr>
      </a:lvl1pPr>
      <a:lvl2pPr marL="501650" indent="-182563" algn="l" rtl="0" fontAlgn="base">
        <a:spcBef>
          <a:spcPct val="20000"/>
        </a:spcBef>
        <a:spcAft>
          <a:spcPct val="0"/>
        </a:spcAft>
        <a:buClr>
          <a:schemeClr val="tx2"/>
        </a:buClr>
        <a:buFont typeface="Wingdings" pitchFamily="2" charset="2"/>
        <a:buChar char="§"/>
        <a:defRPr kern="1200">
          <a:solidFill>
            <a:schemeClr val="tx1"/>
          </a:solidFill>
          <a:latin typeface="+mn-lt"/>
          <a:ea typeface="+mn-ea"/>
          <a:cs typeface="+mn-cs"/>
        </a:defRPr>
      </a:lvl2pPr>
      <a:lvl3pPr marL="685800" indent="-182563" algn="l" rtl="0" fontAlgn="base">
        <a:spcBef>
          <a:spcPct val="20000"/>
        </a:spcBef>
        <a:spcAft>
          <a:spcPct val="0"/>
        </a:spcAft>
        <a:buClr>
          <a:schemeClr val="tx2"/>
        </a:buClr>
        <a:buFont typeface="Wingdings" pitchFamily="2" charset="2"/>
        <a:buChar char="§"/>
        <a:defRPr sz="1600" kern="1200">
          <a:solidFill>
            <a:schemeClr val="tx1"/>
          </a:solidFill>
          <a:latin typeface="+mn-lt"/>
          <a:ea typeface="+mn-ea"/>
          <a:cs typeface="+mn-cs"/>
        </a:defRPr>
      </a:lvl3pPr>
      <a:lvl4pPr marL="914400" indent="-182563" algn="l" rtl="0" fontAlgn="base">
        <a:spcBef>
          <a:spcPct val="20000"/>
        </a:spcBef>
        <a:spcAft>
          <a:spcPct val="0"/>
        </a:spcAft>
        <a:buClr>
          <a:schemeClr val="tx2"/>
        </a:buClr>
        <a:buFont typeface="Wingdings" pitchFamily="2" charset="2"/>
        <a:buChar char="§"/>
        <a:defRPr sz="1400" kern="1200">
          <a:solidFill>
            <a:schemeClr val="tx1"/>
          </a:solidFill>
          <a:latin typeface="+mn-lt"/>
          <a:ea typeface="+mn-ea"/>
          <a:cs typeface="+mn-cs"/>
        </a:defRPr>
      </a:lvl4pPr>
      <a:lvl5pPr marL="1143000" indent="-182563" algn="l" rtl="0" fontAlgn="base">
        <a:spcBef>
          <a:spcPct val="20000"/>
        </a:spcBef>
        <a:spcAft>
          <a:spcPct val="0"/>
        </a:spcAft>
        <a:buClr>
          <a:schemeClr val="tx2"/>
        </a:buClr>
        <a:buFont typeface="Wingdings" pitchFamily="2" charset="2"/>
        <a:buChar char="§"/>
        <a:defRPr sz="1400" kern="1200">
          <a:solidFill>
            <a:schemeClr val="tx1"/>
          </a:solidFill>
          <a:latin typeface="+mn-lt"/>
          <a:ea typeface="+mn-ea"/>
          <a:cs typeface="+mn-cs"/>
        </a:defRPr>
      </a:lvl5pPr>
      <a:lvl6pPr marL="13716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6pPr>
      <a:lvl7pPr marL="16002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7pPr>
      <a:lvl8pPr marL="18288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8pPr>
      <a:lvl9pPr marL="2057400" indent="-182880" algn="l" defTabSz="914400" rtl="0" eaLnBrk="1" latinLnBrk="0" hangingPunct="1">
        <a:spcBef>
          <a:spcPct val="20000"/>
        </a:spcBef>
        <a:buClr>
          <a:schemeClr val="tx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1.jpeg"/><Relationship Id="rId4" Type="http://schemas.openxmlformats.org/officeDocument/2006/relationships/image" Target="http://upload.wikimedia.org/wikipedia/commons/thumb/0/00/Fontainebleau_fontaineDiane.jpg/220px-Fontainebleau_fontaineDiane.jpg"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1.jpeg"/><Relationship Id="rId4" Type="http://schemas.openxmlformats.org/officeDocument/2006/relationships/image" Target="http://upload.wikimedia.org/wikipedia/commons/thumb/0/00/Fontainebleau_fontaineDiane.jpg/220px-Fontainebleau_fontaineDiane.jpg"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1.jpeg"/><Relationship Id="rId4" Type="http://schemas.openxmlformats.org/officeDocument/2006/relationships/image" Target="http://upload.wikimedia.org/wikipedia/commons/thumb/0/00/Fontainebleau_fontaineDiane.jpg/220px-Fontainebleau_fontaineDiane.jpg"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3.jpeg"/></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3.jpeg"/></Relationships>
</file>

<file path=ppt/slides/_rels/slide3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3.jpeg"/></Relationships>
</file>

<file path=ppt/slides/_rels/slide3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hyperlink" Target="http://fr.wikipedia.org/wiki/Fichier:Fontainebleau_fontaineDiane.jpg" TargetMode="Externa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blip>
          <a:srcRect b="19744"/>
          <a:stretch/>
        </p:blipFill>
        <p:spPr bwMode="auto">
          <a:xfrm>
            <a:off x="251520" y="476672"/>
            <a:ext cx="8712968" cy="6264696"/>
          </a:xfrm>
          <a:prstGeom prst="rect">
            <a:avLst/>
          </a:prstGeom>
          <a:ln w="88900" cap="sq" cmpd="thickThin">
            <a:solidFill>
              <a:srgbClr val="FF0000"/>
            </a:solidFill>
            <a:prstDash val="solid"/>
            <a:miter lim="800000"/>
          </a:ln>
          <a:effectLst>
            <a:innerShdw blurRad="76200">
              <a:srgbClr val="000000"/>
            </a:innerShdw>
          </a:effectLst>
          <a:extLst/>
        </p:spPr>
      </p:pic>
      <p:sp>
        <p:nvSpPr>
          <p:cNvPr id="13314" name="Titre 1"/>
          <p:cNvSpPr>
            <a:spLocks noGrp="1"/>
          </p:cNvSpPr>
          <p:nvPr>
            <p:ph type="title"/>
          </p:nvPr>
        </p:nvSpPr>
        <p:spPr>
          <a:xfrm>
            <a:off x="561975" y="2012950"/>
            <a:ext cx="8229600" cy="990600"/>
          </a:xfrm>
        </p:spPr>
        <p:txBody>
          <a:bodyPr/>
          <a:lstStyle/>
          <a:p>
            <a:pPr algn="ctr"/>
            <a:r>
              <a:rPr lang="fr-FR" sz="5400" b="1" smtClean="0">
                <a:solidFill>
                  <a:srgbClr val="FF0000"/>
                </a:solidFill>
              </a:rPr>
              <a:t>Château Fontainebleau </a:t>
            </a:r>
            <a:endParaRPr lang="fr-FR" sz="5400" b="1"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ous-titre 2"/>
          <p:cNvSpPr>
            <a:spLocks noGrp="1"/>
          </p:cNvSpPr>
          <p:nvPr>
            <p:ph type="subTitle" idx="1"/>
          </p:nvPr>
        </p:nvSpPr>
        <p:spPr>
          <a:xfrm>
            <a:off x="17463" y="-22225"/>
            <a:ext cx="9144000" cy="7343775"/>
          </a:xfrm>
        </p:spPr>
        <p:txBody>
          <a:bodyPr/>
          <a:lstStyle/>
          <a:p>
            <a:r>
              <a:rPr lang="fr-FR" b="1" i="1" smtClean="0">
                <a:solidFill>
                  <a:srgbClr val="FF0000"/>
                </a:solidFill>
              </a:rPr>
              <a:t>les jardins Anglais : </a:t>
            </a:r>
          </a:p>
          <a:p>
            <a:r>
              <a:rPr lang="fr-FR" sz="2800" smtClean="0"/>
              <a:t>le </a:t>
            </a:r>
            <a:r>
              <a:rPr lang="fr-FR" sz="2800" smtClean="0">
                <a:solidFill>
                  <a:srgbClr val="00B050"/>
                </a:solidFill>
              </a:rPr>
              <a:t>style chinois </a:t>
            </a:r>
            <a:r>
              <a:rPr lang="fr-FR" sz="2800" smtClean="0"/>
              <a:t>fut introduit en Europe par les Anglais au XVΙΙ</a:t>
            </a:r>
            <a:r>
              <a:rPr lang="fr-FR" sz="2800" baseline="30000" smtClean="0"/>
              <a:t> ème</a:t>
            </a:r>
            <a:r>
              <a:rPr lang="fr-FR" sz="2800" smtClean="0"/>
              <a:t> siècle. Ces derniers l’adoptèrent en y introduisant des  éléments  nouveaux.  L’influence  de  l’orient  fut  à  l’origine  des mouvements romantiques qui fut lui-même à l’origine des styles paysagers en Angleterre où </a:t>
            </a:r>
            <a:r>
              <a:rPr lang="fr-FR" sz="2800" smtClean="0">
                <a:solidFill>
                  <a:srgbClr val="0070C0"/>
                </a:solidFill>
              </a:rPr>
              <a:t>le goût irrégulier </a:t>
            </a:r>
            <a:r>
              <a:rPr lang="fr-FR" sz="2800" smtClean="0"/>
              <a:t>et </a:t>
            </a:r>
            <a:r>
              <a:rPr lang="fr-FR" sz="2800" smtClean="0">
                <a:solidFill>
                  <a:srgbClr val="0070C0"/>
                </a:solidFill>
              </a:rPr>
              <a:t>du naturel </a:t>
            </a:r>
            <a:r>
              <a:rPr lang="fr-FR" sz="2800" smtClean="0"/>
              <a:t>fut considère étant hautement morale.</a:t>
            </a:r>
          </a:p>
        </p:txBody>
      </p:sp>
      <p:pic>
        <p:nvPicPr>
          <p:cNvPr id="16386" name="Picture 2" descr="C:\Users\pc\Desktop\fontainebleau\watermark_photo.original[1].jpg"/>
          <p:cNvPicPr>
            <a:picLocks noChangeAspect="1" noChangeArrowheads="1"/>
          </p:cNvPicPr>
          <p:nvPr/>
        </p:nvPicPr>
        <p:blipFill>
          <a:blip r:embed="rId2">
            <a:extLst/>
          </a:blip>
          <a:srcRect/>
          <a:stretch>
            <a:fillRect/>
          </a:stretch>
        </p:blipFill>
        <p:spPr bwMode="auto">
          <a:xfrm>
            <a:off x="432048" y="3622712"/>
            <a:ext cx="8316416" cy="3118656"/>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50825" y="981075"/>
            <a:ext cx="8461375" cy="2808288"/>
          </a:xfrm>
        </p:spPr>
        <p:txBody>
          <a:bodyPr rtlCol="0">
            <a:noAutofit/>
          </a:bodyPr>
          <a:lstStyle/>
          <a:p>
            <a:pPr algn="just" fontAlgn="auto">
              <a:spcAft>
                <a:spcPts val="0"/>
              </a:spcAft>
              <a:buFont typeface="Wingdings" charset="2"/>
              <a:buNone/>
              <a:defRPr/>
            </a:pPr>
            <a:r>
              <a:rPr lang="fr-FR" dirty="0"/>
              <a:t>La forme des </a:t>
            </a:r>
            <a:r>
              <a:rPr lang="fr-FR" dirty="0">
                <a:solidFill>
                  <a:srgbClr val="00B050"/>
                </a:solidFill>
              </a:rPr>
              <a:t>jardins paysagers </a:t>
            </a:r>
            <a:r>
              <a:rPr lang="fr-FR" dirty="0"/>
              <a:t>était basée  sur </a:t>
            </a:r>
            <a:r>
              <a:rPr lang="fr-FR" dirty="0">
                <a:solidFill>
                  <a:srgbClr val="0070C0"/>
                </a:solidFill>
              </a:rPr>
              <a:t>l’observation directe de la nature</a:t>
            </a:r>
            <a:r>
              <a:rPr lang="fr-FR" dirty="0">
                <a:solidFill>
                  <a:schemeClr val="accent6">
                    <a:lumMod val="75000"/>
                  </a:schemeClr>
                </a:solidFill>
              </a:rPr>
              <a:t> </a:t>
            </a:r>
            <a:r>
              <a:rPr lang="fr-FR" dirty="0"/>
              <a:t>et </a:t>
            </a:r>
            <a:r>
              <a:rPr lang="fr-FR" dirty="0">
                <a:solidFill>
                  <a:srgbClr val="0070C0"/>
                </a:solidFill>
              </a:rPr>
              <a:t>des principes de la peinture</a:t>
            </a:r>
            <a:r>
              <a:rPr lang="fr-FR" dirty="0"/>
              <a:t>, </a:t>
            </a:r>
            <a:r>
              <a:rPr lang="fr-FR" dirty="0">
                <a:solidFill>
                  <a:srgbClr val="0070C0"/>
                </a:solidFill>
              </a:rPr>
              <a:t>surprise</a:t>
            </a:r>
            <a:r>
              <a:rPr lang="fr-FR" dirty="0"/>
              <a:t>, </a:t>
            </a:r>
            <a:r>
              <a:rPr lang="fr-FR" dirty="0">
                <a:solidFill>
                  <a:srgbClr val="0070C0"/>
                </a:solidFill>
              </a:rPr>
              <a:t>variété</a:t>
            </a:r>
            <a:r>
              <a:rPr lang="fr-FR" dirty="0"/>
              <a:t>, </a:t>
            </a:r>
            <a:r>
              <a:rPr lang="fr-FR" dirty="0">
                <a:solidFill>
                  <a:srgbClr val="0070C0"/>
                </a:solidFill>
              </a:rPr>
              <a:t>dissimulation</a:t>
            </a:r>
            <a:r>
              <a:rPr lang="fr-FR" dirty="0"/>
              <a:t>, </a:t>
            </a:r>
            <a:r>
              <a:rPr lang="fr-FR" dirty="0">
                <a:solidFill>
                  <a:srgbClr val="0070C0"/>
                </a:solidFill>
              </a:rPr>
              <a:t>articulation de l’ombre et de la lumière </a:t>
            </a:r>
            <a:r>
              <a:rPr lang="fr-FR" dirty="0"/>
              <a:t>devinèrent l’objectif de l’art du paysage là où ils existèrent les </a:t>
            </a:r>
            <a:r>
              <a:rPr lang="fr-FR" dirty="0">
                <a:solidFill>
                  <a:srgbClr val="00B050"/>
                </a:solidFill>
              </a:rPr>
              <a:t>parterres</a:t>
            </a:r>
            <a:r>
              <a:rPr lang="fr-FR" dirty="0"/>
              <a:t> et </a:t>
            </a:r>
            <a:r>
              <a:rPr lang="fr-FR" dirty="0">
                <a:solidFill>
                  <a:srgbClr val="00B050"/>
                </a:solidFill>
              </a:rPr>
              <a:t>les terrasses </a:t>
            </a:r>
            <a:r>
              <a:rPr lang="fr-FR" dirty="0"/>
              <a:t>des jardins formels furent remplacées par de </a:t>
            </a:r>
            <a:r>
              <a:rPr lang="fr-FR" dirty="0">
                <a:solidFill>
                  <a:srgbClr val="00B050"/>
                </a:solidFill>
              </a:rPr>
              <a:t>l’herbe</a:t>
            </a:r>
            <a:r>
              <a:rPr lang="fr-FR" dirty="0"/>
              <a:t>, des </a:t>
            </a:r>
            <a:r>
              <a:rPr lang="fr-FR" dirty="0">
                <a:solidFill>
                  <a:srgbClr val="00B050"/>
                </a:solidFill>
              </a:rPr>
              <a:t>bouquets d’arbres</a:t>
            </a:r>
            <a:r>
              <a:rPr lang="fr-FR" dirty="0"/>
              <a:t>, des </a:t>
            </a:r>
            <a:r>
              <a:rPr lang="fr-FR" dirty="0">
                <a:solidFill>
                  <a:srgbClr val="0070C0"/>
                </a:solidFill>
              </a:rPr>
              <a:t>lacs</a:t>
            </a:r>
            <a:r>
              <a:rPr lang="fr-FR" dirty="0"/>
              <a:t> des </a:t>
            </a:r>
            <a:r>
              <a:rPr lang="fr-FR" dirty="0">
                <a:solidFill>
                  <a:srgbClr val="0070C0"/>
                </a:solidFill>
              </a:rPr>
              <a:t>rivières</a:t>
            </a:r>
            <a:r>
              <a:rPr lang="fr-FR" dirty="0"/>
              <a:t> et des </a:t>
            </a:r>
            <a:r>
              <a:rPr lang="fr-FR" dirty="0">
                <a:solidFill>
                  <a:srgbClr val="0070C0"/>
                </a:solidFill>
              </a:rPr>
              <a:t>chemins tortueux</a:t>
            </a:r>
            <a:r>
              <a:rPr lang="fr-FR" dirty="0"/>
              <a:t>.</a:t>
            </a:r>
            <a:endParaRPr lang="fr-FR"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C:\Users\pc\Desktop\fontainebleau\jardin-du-chateau-de-fontainebleau[1].jpg"/>
          <p:cNvPicPr>
            <a:picLocks noChangeAspect="1" noChangeArrowheads="1"/>
          </p:cNvPicPr>
          <p:nvPr/>
        </p:nvPicPr>
        <p:blipFill>
          <a:blip r:embed="rId2"/>
          <a:srcRect/>
          <a:stretch>
            <a:fillRect/>
          </a:stretch>
        </p:blipFill>
        <p:spPr bwMode="auto">
          <a:xfrm>
            <a:off x="0" y="0"/>
            <a:ext cx="9144000" cy="6807200"/>
          </a:xfrm>
          <a:prstGeom prst="rect">
            <a:avLst/>
          </a:prstGeom>
          <a:noFill/>
          <a:ln w="9525">
            <a:noFill/>
            <a:miter lim="800000"/>
            <a:headEnd/>
            <a:tailEnd/>
          </a:ln>
        </p:spPr>
      </p:pic>
      <p:sp>
        <p:nvSpPr>
          <p:cNvPr id="24578" name="Sous-titre 2"/>
          <p:cNvSpPr>
            <a:spLocks noGrp="1"/>
          </p:cNvSpPr>
          <p:nvPr>
            <p:ph type="subTitle" idx="1"/>
          </p:nvPr>
        </p:nvSpPr>
        <p:spPr>
          <a:xfrm>
            <a:off x="0" y="0"/>
            <a:ext cx="9144000" cy="5876925"/>
          </a:xfrm>
        </p:spPr>
        <p:txBody>
          <a:bodyPr/>
          <a:lstStyle/>
          <a:p>
            <a:pPr algn="ctr"/>
            <a:r>
              <a:rPr lang="fr-FR" sz="4800" b="1" smtClean="0"/>
              <a:t>Deuxième partie</a:t>
            </a:r>
          </a:p>
          <a:p>
            <a:pPr algn="ctr"/>
            <a:endParaRPr lang="fr-FR" sz="3600" b="1" smtClean="0">
              <a:solidFill>
                <a:srgbClr val="FF0000"/>
              </a:solidFill>
            </a:endParaRPr>
          </a:p>
          <a:p>
            <a:pPr algn="ctr"/>
            <a:endParaRPr lang="fr-FR" sz="3600" b="1" smtClean="0">
              <a:solidFill>
                <a:srgbClr val="FF0000"/>
              </a:solidFill>
            </a:endParaRPr>
          </a:p>
          <a:p>
            <a:pPr algn="ctr"/>
            <a:endParaRPr lang="fr-FR" sz="3600" b="1" smtClean="0">
              <a:solidFill>
                <a:srgbClr val="FF0000"/>
              </a:solidFill>
            </a:endParaRPr>
          </a:p>
          <a:p>
            <a:pPr algn="ctr"/>
            <a:endParaRPr lang="fr-FR" sz="3600" b="1" smtClean="0">
              <a:solidFill>
                <a:srgbClr val="FF0000"/>
              </a:solidFill>
            </a:endParaRPr>
          </a:p>
          <a:p>
            <a:pPr algn="ctr"/>
            <a:endParaRPr lang="fr-FR" sz="3600" b="1" smtClean="0">
              <a:solidFill>
                <a:srgbClr val="FF0000"/>
              </a:solidFill>
            </a:endParaRPr>
          </a:p>
          <a:p>
            <a:pPr algn="ctr"/>
            <a:endParaRPr lang="fr-FR" sz="3600" b="1" smtClean="0">
              <a:solidFill>
                <a:srgbClr val="FF0000"/>
              </a:solidFill>
            </a:endParaRPr>
          </a:p>
          <a:p>
            <a:pPr algn="ctr"/>
            <a:r>
              <a:rPr lang="fr-FR" sz="5400" b="1" smtClean="0">
                <a:solidFill>
                  <a:srgbClr val="FF0000"/>
                </a:solidFill>
                <a:latin typeface="Times New Roman" pitchFamily="18" charset="0"/>
                <a:cs typeface="Times New Roman" pitchFamily="18" charset="0"/>
              </a:rPr>
              <a:t>Château fontainebleau  </a:t>
            </a:r>
            <a:endParaRPr lang="fr-FR" sz="6000" b="1"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re 1"/>
          <p:cNvSpPr>
            <a:spLocks noGrp="1"/>
          </p:cNvSpPr>
          <p:nvPr>
            <p:ph type="title"/>
          </p:nvPr>
        </p:nvSpPr>
        <p:spPr>
          <a:xfrm>
            <a:off x="0" y="0"/>
            <a:ext cx="9144000" cy="6669088"/>
          </a:xfrm>
        </p:spPr>
        <p:txBody>
          <a:bodyPr/>
          <a:lstStyle/>
          <a:p>
            <a:r>
              <a:rPr lang="fr-FR" sz="2000" b="1" i="1" smtClean="0">
                <a:solidFill>
                  <a:srgbClr val="FF0000"/>
                </a:solidFill>
              </a:rPr>
              <a:t>Étymologie du nom Fontainebleau </a:t>
            </a:r>
            <a:r>
              <a:rPr lang="fr-FR" sz="2000" smtClean="0">
                <a:solidFill>
                  <a:schemeClr val="tx1"/>
                </a:solidFill>
              </a:rPr>
              <a:t/>
            </a:r>
            <a:br>
              <a:rPr lang="fr-FR" sz="2000" smtClean="0">
                <a:solidFill>
                  <a:schemeClr val="tx1"/>
                </a:solidFill>
              </a:rPr>
            </a:br>
            <a:r>
              <a:rPr lang="fr-FR" sz="2000" smtClean="0">
                <a:solidFill>
                  <a:schemeClr val="tx1"/>
                </a:solidFill>
              </a:rPr>
              <a:t> </a:t>
            </a:r>
            <a:br>
              <a:rPr lang="fr-FR" sz="2000" smtClean="0">
                <a:solidFill>
                  <a:schemeClr val="tx1"/>
                </a:solidFill>
              </a:rPr>
            </a:br>
            <a:r>
              <a:rPr lang="fr-FR" sz="2000" smtClean="0">
                <a:solidFill>
                  <a:schemeClr val="tx1"/>
                </a:solidFill>
              </a:rPr>
              <a:t> Le nom de Fontainebleau est très ancien. On retrouve sa première mention écrite dans la charte de succession de Louis VI, en 1137. L'étymologie de Fontainebleau est incertaine mais le rapport avec une fontaine est assez évident. </a:t>
            </a:r>
            <a:br>
              <a:rPr lang="fr-FR" sz="2000" smtClean="0">
                <a:solidFill>
                  <a:schemeClr val="tx1"/>
                </a:solidFill>
              </a:rPr>
            </a:br>
            <a:r>
              <a:rPr lang="fr-FR" sz="2000" smtClean="0">
                <a:solidFill>
                  <a:schemeClr val="tx1"/>
                </a:solidFill>
              </a:rPr>
              <a:t>La forêt est très humide, et la présence de nombreuses sources explique l'abondance du gibier, et l'intérêt de nos rois pour cette région. L'explication la plus simple, et la plus souvent donnée, est que c'est que le nom provient de la contraction des mots Fontaine-belle-eau.</a:t>
            </a:r>
            <a:br>
              <a:rPr lang="fr-FR" sz="2000" smtClean="0">
                <a:solidFill>
                  <a:schemeClr val="tx1"/>
                </a:solidFill>
              </a:rPr>
            </a:br>
            <a:r>
              <a:rPr lang="fr-FR" sz="2000" smtClean="0">
                <a:solidFill>
                  <a:schemeClr val="tx1"/>
                </a:solidFill>
              </a:rPr>
              <a:t>Mais le suffixe "bleau" a peut être une autre origine. D'autres sources parlent d'une Fontaine Bliaud, ou Fontaine Eblaud ou même Blitwald. Le nom propre, suivant les versions, appartient à un chien qui aurait découvert la fontaine en question, à un garde forestier qui aurait été propriétaire au Moyen-Age du terrain où se trouve la fontaine, ou à une famille possédant un domaine près d'une fontaine. </a:t>
            </a:r>
            <a:br>
              <a:rPr lang="fr-FR" sz="2000" smtClean="0">
                <a:solidFill>
                  <a:schemeClr val="tx1"/>
                </a:solidFill>
              </a:rPr>
            </a:br>
            <a:r>
              <a:rPr lang="fr-FR" sz="2000" smtClean="0">
                <a:solidFill>
                  <a:schemeClr val="tx1"/>
                </a:solidFill>
              </a:rPr>
              <a:t>Selon une autre version, Fontainebleau devrait son nom à une source dédiée au dieu gaulois Bélinos (dieu de la lumière, dieu médecin, adoré par des feux allumés au solstice d'été). </a:t>
            </a:r>
            <a:br>
              <a:rPr lang="fr-FR" sz="2000" smtClean="0">
                <a:solidFill>
                  <a:schemeClr val="tx1"/>
                </a:solidFill>
              </a:rPr>
            </a:br>
            <a:r>
              <a:rPr lang="fr-FR" sz="2000" smtClean="0">
                <a:solidFill>
                  <a:schemeClr val="tx1"/>
                </a:solidFill>
              </a:rPr>
              <a:t>  </a:t>
            </a:r>
            <a:br>
              <a:rPr lang="fr-FR" sz="2000" smtClean="0">
                <a:solidFill>
                  <a:schemeClr val="tx1"/>
                </a:solidFill>
              </a:rPr>
            </a:br>
            <a:r>
              <a:rPr lang="fr-FR" sz="2000" smtClean="0">
                <a:solidFill>
                  <a:schemeClr val="tx1"/>
                </a:solidFill>
              </a:rPr>
              <a:t>            </a:t>
            </a:r>
            <a:r>
              <a:rPr lang="fr-FR" sz="2000" b="1" smtClean="0">
                <a:solidFill>
                  <a:srgbClr val="FF0000"/>
                </a:solidFill>
              </a:rPr>
              <a:t>Les habitants de Fontainebleau s'appellent les bellifontains.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5601" name="Sous-titre 2"/>
          <p:cNvSpPr>
            <a:spLocks noGrp="1"/>
          </p:cNvSpPr>
          <p:nvPr>
            <p:ph type="subTitle" idx="1"/>
          </p:nvPr>
        </p:nvSpPr>
        <p:spPr>
          <a:xfrm>
            <a:off x="0" y="-100013"/>
            <a:ext cx="9144000" cy="3987801"/>
          </a:xfrm>
        </p:spPr>
        <p:txBody>
          <a:bodyPr/>
          <a:lstStyle/>
          <a:p>
            <a:pPr algn="just"/>
            <a:r>
              <a:rPr lang="fr-FR" sz="3200" b="1" i="1" smtClean="0">
                <a:solidFill>
                  <a:srgbClr val="FF0000"/>
                </a:solidFill>
              </a:rPr>
              <a:t>Présentation du château </a:t>
            </a:r>
          </a:p>
          <a:p>
            <a:pPr algn="just"/>
            <a:r>
              <a:rPr lang="fr-FR" smtClean="0"/>
              <a:t>Fontainebleau château </a:t>
            </a:r>
            <a:r>
              <a:rPr lang="fr-FR" smtClean="0">
                <a:solidFill>
                  <a:srgbClr val="00B050"/>
                </a:solidFill>
              </a:rPr>
              <a:t>français</a:t>
            </a:r>
            <a:r>
              <a:rPr lang="fr-FR" smtClean="0"/>
              <a:t> situé au cœur de la forêt de Fontainebleau, en Seine-et-Marne, dans la région parisienne.</a:t>
            </a:r>
          </a:p>
          <a:p>
            <a:pPr algn="just"/>
            <a:r>
              <a:rPr lang="fr-FR" smtClean="0"/>
              <a:t>Le château de Fontainebleau a été l’un des principaux centres de rayonnement de la culture artistique franco-italienne de la Renaissance. </a:t>
            </a:r>
          </a:p>
          <a:p>
            <a:pPr algn="just"/>
            <a:r>
              <a:rPr lang="fr-FR" smtClean="0"/>
              <a:t>Agrandi de règne en règne, il a été la résidence de pratiquement tous les souverains de France, depuis Louis VII jusqu’à Napoléon III.</a:t>
            </a:r>
          </a:p>
          <a:p>
            <a:pPr algn="just"/>
            <a:endParaRPr lang="fr-FR" sz="2000" smtClean="0"/>
          </a:p>
        </p:txBody>
      </p:sp>
      <p:pic>
        <p:nvPicPr>
          <p:cNvPr id="1026" name="Picture 2"/>
          <p:cNvPicPr>
            <a:picLocks noChangeAspect="1" noChangeArrowheads="1"/>
          </p:cNvPicPr>
          <p:nvPr/>
        </p:nvPicPr>
        <p:blipFill rotWithShape="1">
          <a:blip r:embed="rId2">
            <a:extLst/>
          </a:blip>
          <a:srcRect b="19744"/>
          <a:stretch/>
        </p:blipFill>
        <p:spPr bwMode="auto">
          <a:xfrm>
            <a:off x="1880125" y="3284984"/>
            <a:ext cx="5572195" cy="3329865"/>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115888"/>
            <a:ext cx="2484438" cy="6742112"/>
          </a:xfrm>
        </p:spPr>
        <p:txBody>
          <a:bodyPr/>
          <a:lstStyle/>
          <a:p>
            <a:r>
              <a:rPr lang="fr-FR" sz="3200" b="1" i="1" smtClean="0">
                <a:solidFill>
                  <a:srgbClr val="FF0000"/>
                </a:solidFill>
              </a:rPr>
              <a:t>Situation du château fontainebleau</a:t>
            </a:r>
          </a:p>
          <a:p>
            <a:r>
              <a:rPr lang="fr-FR" sz="2000" smtClean="0"/>
              <a:t>Le </a:t>
            </a:r>
            <a:r>
              <a:rPr lang="fr-FR" sz="2000" b="1" smtClean="0"/>
              <a:t>château royal de Fontainebleau</a:t>
            </a:r>
            <a:r>
              <a:rPr lang="fr-FR" sz="2000" smtClean="0"/>
              <a:t> est un château de styles principalement Renaissance et classique, jouxtant </a:t>
            </a:r>
            <a:r>
              <a:rPr lang="fr-FR" sz="2000" smtClean="0">
                <a:solidFill>
                  <a:srgbClr val="009900"/>
                </a:solidFill>
              </a:rPr>
              <a:t>le centre-ville</a:t>
            </a:r>
            <a:r>
              <a:rPr lang="fr-FR" sz="2000" smtClean="0"/>
              <a:t> de Fontainebleau  à une </a:t>
            </a:r>
            <a:r>
              <a:rPr lang="fr-FR" sz="2000" smtClean="0">
                <a:solidFill>
                  <a:srgbClr val="009900"/>
                </a:solidFill>
              </a:rPr>
              <a:t>soixantaine de kilomètres</a:t>
            </a:r>
            <a:r>
              <a:rPr lang="fr-FR" sz="2000" smtClean="0"/>
              <a:t> au </a:t>
            </a:r>
            <a:r>
              <a:rPr lang="fr-FR" sz="2000" smtClean="0">
                <a:solidFill>
                  <a:srgbClr val="009900"/>
                </a:solidFill>
              </a:rPr>
              <a:t>sud-est de Paris</a:t>
            </a:r>
            <a:r>
              <a:rPr lang="fr-FR" sz="2000" smtClean="0"/>
              <a:t> au cœur de la forêt de Fontainebleau, en Seine-et-Marne.</a:t>
            </a:r>
          </a:p>
        </p:txBody>
      </p:sp>
      <p:pic>
        <p:nvPicPr>
          <p:cNvPr id="4" name="Image 3" descr="[Château de Fontainebleau]"/>
          <p:cNvPicPr/>
          <p:nvPr/>
        </p:nvPicPr>
        <p:blipFill>
          <a:blip r:embed="rId2">
            <a:extLst/>
          </a:blip>
          <a:srcRect/>
          <a:stretch>
            <a:fillRect/>
          </a:stretch>
        </p:blipFill>
        <p:spPr bwMode="auto">
          <a:xfrm>
            <a:off x="6444208" y="4869160"/>
            <a:ext cx="2520280" cy="1859719"/>
          </a:xfrm>
          <a:prstGeom prst="rect">
            <a:avLst/>
          </a:prstGeom>
          <a:ln w="88900" cap="sq" cmpd="thickThin">
            <a:solidFill>
              <a:srgbClr val="FF0000"/>
            </a:solidFill>
            <a:prstDash val="solid"/>
            <a:miter lim="800000"/>
          </a:ln>
          <a:effectLst>
            <a:innerShdw blurRad="76200">
              <a:srgbClr val="000000"/>
            </a:innerShdw>
          </a:effectLst>
        </p:spPr>
      </p:pic>
      <p:pic>
        <p:nvPicPr>
          <p:cNvPr id="5" name="Image 1"/>
          <p:cNvPicPr>
            <a:picLocks noChangeAspect="1" noChangeArrowheads="1"/>
          </p:cNvPicPr>
          <p:nvPr/>
        </p:nvPicPr>
        <p:blipFill rotWithShape="1">
          <a:blip r:embed="rId3">
            <a:extLst/>
          </a:blip>
          <a:srcRect l="19552" t="29774" r="36003" b="6085"/>
          <a:stretch/>
        </p:blipFill>
        <p:spPr bwMode="auto">
          <a:xfrm>
            <a:off x="2467924" y="469527"/>
            <a:ext cx="6480720" cy="6186142"/>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115888"/>
            <a:ext cx="9144000" cy="3411537"/>
          </a:xfrm>
        </p:spPr>
        <p:txBody>
          <a:bodyPr rtlCol="0">
            <a:normAutofit fontScale="92500"/>
          </a:bodyPr>
          <a:lstStyle/>
          <a:p>
            <a:pPr algn="just" fontAlgn="auto">
              <a:spcAft>
                <a:spcPts val="0"/>
              </a:spcAft>
              <a:buFont typeface="Wingdings" charset="2"/>
              <a:buNone/>
              <a:defRPr/>
            </a:pPr>
            <a:r>
              <a:rPr lang="fr-FR" sz="3500" b="1" i="1" dirty="0" smtClean="0">
                <a:solidFill>
                  <a:srgbClr val="FF0000"/>
                </a:solidFill>
              </a:rPr>
              <a:t>Présentation du château Fontainebleau </a:t>
            </a:r>
            <a:endParaRPr lang="fr-FR" sz="3500" b="1" i="1" dirty="0">
              <a:solidFill>
                <a:srgbClr val="FF0000"/>
              </a:solidFill>
            </a:endParaRPr>
          </a:p>
          <a:p>
            <a:pPr algn="just" fontAlgn="auto">
              <a:spcAft>
                <a:spcPts val="0"/>
              </a:spcAft>
              <a:buFont typeface="Wingdings" charset="2"/>
              <a:buNone/>
              <a:defRPr/>
            </a:pPr>
            <a:r>
              <a:rPr lang="fr-FR" dirty="0"/>
              <a:t>Haut lieu de l'histoire de France, le château de Fontainebleau a été l'une des demeures des souverains français depuis François I</a:t>
            </a:r>
            <a:r>
              <a:rPr lang="fr-FR" baseline="30000" dirty="0"/>
              <a:t>er</a:t>
            </a:r>
            <a:r>
              <a:rPr lang="fr-FR" dirty="0"/>
              <a:t> (qui en fit sa demeure favorite) jusqu'à Napoléon III. </a:t>
            </a:r>
            <a:endParaRPr lang="fr-FR" dirty="0" smtClean="0"/>
          </a:p>
          <a:p>
            <a:pPr algn="just" fontAlgn="auto">
              <a:spcAft>
                <a:spcPts val="0"/>
              </a:spcAft>
              <a:buFont typeface="Wingdings" charset="2"/>
              <a:buNone/>
              <a:defRPr/>
            </a:pPr>
            <a:r>
              <a:rPr lang="fr-FR" dirty="0" smtClean="0"/>
              <a:t>Plusieurs </a:t>
            </a:r>
            <a:r>
              <a:rPr lang="fr-FR" dirty="0"/>
              <a:t>rois ont laissé leur empreinte dans la construction et l'histoire du château, qui est ainsi un témoin des différentes phases de l'Histoire de France depuis le Moyen Âge. </a:t>
            </a:r>
            <a:endParaRPr lang="fr-FR" dirty="0" smtClean="0"/>
          </a:p>
          <a:p>
            <a:pPr algn="just" fontAlgn="auto">
              <a:spcAft>
                <a:spcPts val="0"/>
              </a:spcAft>
              <a:buFont typeface="Wingdings" charset="2"/>
              <a:buNone/>
              <a:defRPr/>
            </a:pPr>
            <a:r>
              <a:rPr lang="fr-FR" dirty="0" smtClean="0"/>
              <a:t>Entouré </a:t>
            </a:r>
            <a:r>
              <a:rPr lang="fr-FR" dirty="0"/>
              <a:t>d'un vaste parc et voisin de la forêt de Fontainebleau, le château se compose d'éléments de styles médiévaux, Renaissance, et classiques.</a:t>
            </a:r>
          </a:p>
        </p:txBody>
      </p:sp>
      <p:pic>
        <p:nvPicPr>
          <p:cNvPr id="6146" name="Picture 2" descr="700px-Zijvleugel"/>
          <p:cNvPicPr>
            <a:picLocks noChangeAspect="1" noChangeArrowheads="1"/>
          </p:cNvPicPr>
          <p:nvPr/>
        </p:nvPicPr>
        <p:blipFill>
          <a:blip r:embed="rId2">
            <a:extLst/>
          </a:blip>
          <a:srcRect/>
          <a:stretch>
            <a:fillRect/>
          </a:stretch>
        </p:blipFill>
        <p:spPr bwMode="auto">
          <a:xfrm>
            <a:off x="1043608" y="3573016"/>
            <a:ext cx="7344816" cy="2702164"/>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ous-titre 2"/>
          <p:cNvSpPr>
            <a:spLocks noGrp="1"/>
          </p:cNvSpPr>
          <p:nvPr>
            <p:ph type="subTitle" idx="1"/>
          </p:nvPr>
        </p:nvSpPr>
        <p:spPr>
          <a:xfrm>
            <a:off x="0" y="115888"/>
            <a:ext cx="9144000" cy="3411537"/>
          </a:xfrm>
        </p:spPr>
        <p:txBody>
          <a:bodyPr/>
          <a:lstStyle/>
          <a:p>
            <a:r>
              <a:rPr lang="fr-FR" smtClean="0"/>
              <a:t>Il témoigne de la rencontre entre </a:t>
            </a:r>
            <a:r>
              <a:rPr lang="fr-FR" smtClean="0">
                <a:solidFill>
                  <a:srgbClr val="FF0000"/>
                </a:solidFill>
              </a:rPr>
              <a:t>l'art italien et la tradition française </a:t>
            </a:r>
            <a:r>
              <a:rPr lang="fr-FR" smtClean="0"/>
              <a:t>exprimée tant dans son architecture que dans ses décors intérieurs. Cette spécificité s'explique par la volonté de </a:t>
            </a:r>
            <a:r>
              <a:rPr lang="fr-FR" smtClean="0">
                <a:solidFill>
                  <a:srgbClr val="0070C0"/>
                </a:solidFill>
              </a:rPr>
              <a:t>François I</a:t>
            </a:r>
            <a:r>
              <a:rPr lang="fr-FR" baseline="30000" smtClean="0">
                <a:solidFill>
                  <a:srgbClr val="0070C0"/>
                </a:solidFill>
              </a:rPr>
              <a:t>er</a:t>
            </a:r>
            <a:r>
              <a:rPr lang="fr-FR" smtClean="0">
                <a:solidFill>
                  <a:srgbClr val="0070C0"/>
                </a:solidFill>
              </a:rPr>
              <a:t> </a:t>
            </a:r>
            <a:r>
              <a:rPr lang="fr-FR" smtClean="0"/>
              <a:t>de créer à Fontainebleau une «</a:t>
            </a:r>
            <a:r>
              <a:rPr lang="fr-FR" smtClean="0">
                <a:solidFill>
                  <a:srgbClr val="FF0000"/>
                </a:solidFill>
              </a:rPr>
              <a:t> nouvelle Rome</a:t>
            </a:r>
            <a:r>
              <a:rPr lang="fr-FR" smtClean="0"/>
              <a:t> » dans laquelle les artistes italiens viennent exprimer leur talent et influencer l'art français. C'est ainsi que naquit l'École de Fontainebleau, qui représenta la période la plus riche de l'art renaissant en France. Napoléon I</a:t>
            </a:r>
            <a:r>
              <a:rPr lang="fr-FR" baseline="30000" smtClean="0"/>
              <a:t>er</a:t>
            </a:r>
            <a:r>
              <a:rPr lang="fr-FR" smtClean="0"/>
              <a:t> surnomma ainsi le château la « </a:t>
            </a:r>
            <a:r>
              <a:rPr lang="fr-FR" smtClean="0">
                <a:solidFill>
                  <a:srgbClr val="FF0000"/>
                </a:solidFill>
              </a:rPr>
              <a:t>maison des siècles</a:t>
            </a:r>
            <a:r>
              <a:rPr lang="fr-FR" smtClean="0"/>
              <a:t> », évoquant par là les souvenirs historiques dont les lieux sont le témoignage.</a:t>
            </a:r>
          </a:p>
        </p:txBody>
      </p:sp>
      <p:pic>
        <p:nvPicPr>
          <p:cNvPr id="5122" name="Picture 2" descr="700px-Chateau_Fontainebleau"/>
          <p:cNvPicPr>
            <a:picLocks noChangeAspect="1" noChangeArrowheads="1"/>
          </p:cNvPicPr>
          <p:nvPr/>
        </p:nvPicPr>
        <p:blipFill>
          <a:blip r:embed="rId2">
            <a:extLst/>
          </a:blip>
          <a:srcRect/>
          <a:stretch>
            <a:fillRect/>
          </a:stretch>
        </p:blipFill>
        <p:spPr bwMode="auto">
          <a:xfrm>
            <a:off x="827584" y="3634395"/>
            <a:ext cx="7524328" cy="2652841"/>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ous-titre 2"/>
          <p:cNvSpPr>
            <a:spLocks noGrp="1"/>
          </p:cNvSpPr>
          <p:nvPr>
            <p:ph type="subTitle" idx="1"/>
          </p:nvPr>
        </p:nvSpPr>
        <p:spPr>
          <a:xfrm>
            <a:off x="0" y="115888"/>
            <a:ext cx="9144000" cy="3411537"/>
          </a:xfrm>
        </p:spPr>
        <p:txBody>
          <a:bodyPr/>
          <a:lstStyle/>
          <a:p>
            <a:r>
              <a:rPr lang="fr-FR" smtClean="0"/>
              <a:t>Le château fait l’objet d'un classement au titre des </a:t>
            </a:r>
            <a:r>
              <a:rPr lang="fr-FR" smtClean="0">
                <a:solidFill>
                  <a:srgbClr val="00B050"/>
                </a:solidFill>
              </a:rPr>
              <a:t>monuments historiques </a:t>
            </a:r>
            <a:r>
              <a:rPr lang="fr-FR" smtClean="0"/>
              <a:t>par la liste de 1862, classement complété par plusieurs arrêtés pris en 1913, 1930, 2008 et 2009. Par ailleurs, depuis 1981, le château fait partie avec son parc du </a:t>
            </a:r>
            <a:r>
              <a:rPr lang="fr-FR" smtClean="0">
                <a:solidFill>
                  <a:srgbClr val="00B050"/>
                </a:solidFill>
              </a:rPr>
              <a:t>patrimoine mondial </a:t>
            </a:r>
            <a:r>
              <a:rPr lang="fr-FR" smtClean="0"/>
              <a:t>de l'</a:t>
            </a:r>
            <a:r>
              <a:rPr lang="fr-FR" smtClean="0">
                <a:solidFill>
                  <a:srgbClr val="0070C0"/>
                </a:solidFill>
              </a:rPr>
              <a:t>UNESCO</a:t>
            </a:r>
            <a:r>
              <a:rPr lang="fr-FR" smtClean="0"/>
              <a:t>. </a:t>
            </a:r>
          </a:p>
          <a:p>
            <a:r>
              <a:rPr lang="fr-FR" smtClean="0"/>
              <a:t>Riche d'un cadre architectural de premier ordre, le château de Fontainebleau possède également une des plus importantes collections de mobilier ancien de France, et conserve une exceptionnelle collection de peintures, de sculptures, et d'objets d'art, allant du XVI</a:t>
            </a:r>
            <a:r>
              <a:rPr lang="fr-FR" baseline="30000" smtClean="0"/>
              <a:t>e</a:t>
            </a:r>
            <a:r>
              <a:rPr lang="fr-FR" smtClean="0"/>
              <a:t> au XIX</a:t>
            </a:r>
            <a:r>
              <a:rPr lang="fr-FR" baseline="30000" smtClean="0"/>
              <a:t>e</a:t>
            </a:r>
            <a:r>
              <a:rPr lang="fr-FR" smtClean="0"/>
              <a:t> siècle.</a:t>
            </a:r>
          </a:p>
        </p:txBody>
      </p:sp>
      <p:pic>
        <p:nvPicPr>
          <p:cNvPr id="1026" name="Picture 2"/>
          <p:cNvPicPr>
            <a:picLocks noChangeAspect="1" noChangeArrowheads="1"/>
          </p:cNvPicPr>
          <p:nvPr/>
        </p:nvPicPr>
        <p:blipFill rotWithShape="1">
          <a:blip r:embed="rId2">
            <a:extLst/>
          </a:blip>
          <a:srcRect b="19744"/>
          <a:stretch/>
        </p:blipFill>
        <p:spPr bwMode="auto">
          <a:xfrm>
            <a:off x="3630245" y="3217711"/>
            <a:ext cx="5444145" cy="2360288"/>
          </a:xfrm>
          <a:prstGeom prst="rect">
            <a:avLst/>
          </a:prstGeom>
          <a:ln w="88900" cap="sq" cmpd="thickThin">
            <a:solidFill>
              <a:srgbClr val="FF0000"/>
            </a:solidFill>
            <a:prstDash val="solid"/>
            <a:miter lim="800000"/>
          </a:ln>
          <a:effectLst>
            <a:innerShdw blurRad="76200">
              <a:srgbClr val="000000"/>
            </a:innerShdw>
          </a:effectLst>
          <a:extLst/>
        </p:spPr>
      </p:pic>
      <p:pic>
        <p:nvPicPr>
          <p:cNvPr id="4" name="Image 3" descr="[Château de Fontainebleau]"/>
          <p:cNvPicPr/>
          <p:nvPr/>
        </p:nvPicPr>
        <p:blipFill>
          <a:blip r:embed="rId3">
            <a:extLst/>
          </a:blip>
          <a:srcRect/>
          <a:stretch>
            <a:fillRect/>
          </a:stretch>
        </p:blipFill>
        <p:spPr bwMode="auto">
          <a:xfrm>
            <a:off x="153807" y="4543039"/>
            <a:ext cx="3839582" cy="2181205"/>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re 1"/>
          <p:cNvSpPr>
            <a:spLocks noGrp="1"/>
          </p:cNvSpPr>
          <p:nvPr>
            <p:ph type="title"/>
          </p:nvPr>
        </p:nvSpPr>
        <p:spPr>
          <a:xfrm>
            <a:off x="0" y="188913"/>
            <a:ext cx="9144000" cy="1412875"/>
          </a:xfrm>
        </p:spPr>
        <p:txBody>
          <a:bodyPr/>
          <a:lstStyle/>
          <a:p>
            <a:r>
              <a:rPr lang="fr-FR" sz="2400" b="1" i="1" smtClean="0">
                <a:solidFill>
                  <a:srgbClr val="FF0000"/>
                </a:solidFill>
              </a:rPr>
              <a:t>Evolution historique et spatial du château fontainebleau </a:t>
            </a:r>
            <a:br>
              <a:rPr lang="fr-FR" sz="2400" b="1" i="1" smtClean="0">
                <a:solidFill>
                  <a:srgbClr val="FF0000"/>
                </a:solidFill>
              </a:rPr>
            </a:br>
            <a:r>
              <a:rPr lang="fr-FR" sz="2400" smtClean="0">
                <a:solidFill>
                  <a:schemeClr val="tx1"/>
                </a:solidFill>
              </a:rPr>
              <a:t> Les premières traces d'un château à Fontainebleau remontent au moyen âge. Les derniers travaux furent effectués au XIX</a:t>
            </a:r>
            <a:r>
              <a:rPr lang="fr-FR" sz="2400" baseline="30000" smtClean="0">
                <a:solidFill>
                  <a:schemeClr val="tx1"/>
                </a:solidFill>
              </a:rPr>
              <a:t>e</a:t>
            </a:r>
            <a:r>
              <a:rPr lang="fr-FR" sz="2400" smtClean="0">
                <a:solidFill>
                  <a:schemeClr val="tx1"/>
                </a:solidFill>
              </a:rPr>
              <a:t> siècle</a:t>
            </a:r>
            <a:br>
              <a:rPr lang="fr-FR" sz="2400" smtClean="0">
                <a:solidFill>
                  <a:schemeClr val="tx1"/>
                </a:solidFill>
              </a:rPr>
            </a:br>
            <a:r>
              <a:rPr lang="fr-FR" sz="2400" b="1" i="1" smtClean="0">
                <a:solidFill>
                  <a:srgbClr val="FF0000"/>
                </a:solidFill>
              </a:rPr>
              <a:t> </a:t>
            </a:r>
          </a:p>
        </p:txBody>
      </p:sp>
      <p:pic>
        <p:nvPicPr>
          <p:cNvPr id="1026" name="Image 1"/>
          <p:cNvPicPr>
            <a:picLocks noGrp="1" noChangeAspect="1" noChangeArrowheads="1"/>
          </p:cNvPicPr>
          <p:nvPr>
            <p:ph idx="1"/>
          </p:nvPr>
        </p:nvPicPr>
        <p:blipFill>
          <a:blip r:embed="rId2">
            <a:extLst/>
          </a:blip>
          <a:srcRect/>
          <a:stretch>
            <a:fillRect/>
          </a:stretch>
        </p:blipFill>
        <p:spPr>
          <a:xfrm>
            <a:off x="988418" y="1287363"/>
            <a:ext cx="7331083" cy="5256585"/>
          </a:xfrm>
          <a:ln w="88900" cap="sq" cmpd="thickThin">
            <a:solidFill>
              <a:srgbClr val="FF0000"/>
            </a:solidFill>
          </a:ln>
          <a:effectLst>
            <a:innerShdw blurRad="76200">
              <a:srgbClr val="000000"/>
            </a:innerShdw>
          </a:effectLs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p:cNvSpPr>
            <a:spLocks noGrp="1"/>
          </p:cNvSpPr>
          <p:nvPr>
            <p:ph type="title"/>
          </p:nvPr>
        </p:nvSpPr>
        <p:spPr>
          <a:xfrm>
            <a:off x="0" y="-171450"/>
            <a:ext cx="8893175" cy="7015163"/>
          </a:xfrm>
        </p:spPr>
        <p:txBody>
          <a:bodyPr/>
          <a:lstStyle/>
          <a:p>
            <a:r>
              <a:rPr lang="fr-FR" sz="2400" b="1" i="1" smtClean="0">
                <a:solidFill>
                  <a:srgbClr val="FF0000"/>
                </a:solidFill>
              </a:rPr>
              <a:t>Plan de travail </a:t>
            </a:r>
            <a:r>
              <a:rPr lang="fr-FR" sz="1800" smtClean="0">
                <a:solidFill>
                  <a:srgbClr val="FF0000"/>
                </a:solidFill>
              </a:rPr>
              <a:t/>
            </a:r>
            <a:br>
              <a:rPr lang="fr-FR" sz="1800" smtClean="0">
                <a:solidFill>
                  <a:srgbClr val="FF0000"/>
                </a:solidFill>
              </a:rPr>
            </a:br>
            <a:r>
              <a:rPr lang="fr-FR" sz="1800" i="1" smtClean="0">
                <a:solidFill>
                  <a:schemeClr val="tx1"/>
                </a:solidFill>
              </a:rPr>
              <a:t>introduction </a:t>
            </a:r>
            <a:br>
              <a:rPr lang="fr-FR" sz="1800" i="1" smtClean="0">
                <a:solidFill>
                  <a:schemeClr val="tx1"/>
                </a:solidFill>
              </a:rPr>
            </a:br>
            <a:r>
              <a:rPr lang="fr-FR" sz="2000" i="1" smtClean="0">
                <a:solidFill>
                  <a:schemeClr val="tx1"/>
                </a:solidFill>
              </a:rPr>
              <a:t>                                   </a:t>
            </a:r>
            <a:r>
              <a:rPr lang="fr-FR" sz="2000" i="1" smtClean="0">
                <a:solidFill>
                  <a:srgbClr val="00B050"/>
                </a:solidFill>
              </a:rPr>
              <a:t>Première partie</a:t>
            </a:r>
            <a:r>
              <a:rPr lang="fr-FR" sz="1800" i="1" smtClean="0">
                <a:solidFill>
                  <a:schemeClr val="tx1"/>
                </a:solidFill>
              </a:rPr>
              <a:t/>
            </a:r>
            <a:br>
              <a:rPr lang="fr-FR" sz="1800" i="1" smtClean="0">
                <a:solidFill>
                  <a:schemeClr val="tx1"/>
                </a:solidFill>
              </a:rPr>
            </a:br>
            <a:r>
              <a:rPr lang="fr-FR" sz="1800" i="1" smtClean="0">
                <a:solidFill>
                  <a:schemeClr val="tx1"/>
                </a:solidFill>
              </a:rPr>
              <a:t>1- la notion d’espace vert</a:t>
            </a:r>
            <a:br>
              <a:rPr lang="fr-FR" sz="1800" i="1" smtClean="0">
                <a:solidFill>
                  <a:schemeClr val="tx1"/>
                </a:solidFill>
              </a:rPr>
            </a:br>
            <a:r>
              <a:rPr lang="fr-FR" sz="1800" i="1" smtClean="0">
                <a:solidFill>
                  <a:schemeClr val="tx1"/>
                </a:solidFill>
              </a:rPr>
              <a:t>2- Les jardins à la française</a:t>
            </a:r>
            <a:br>
              <a:rPr lang="fr-FR" sz="1800" i="1" smtClean="0">
                <a:solidFill>
                  <a:schemeClr val="tx1"/>
                </a:solidFill>
              </a:rPr>
            </a:br>
            <a:r>
              <a:rPr lang="fr-FR" sz="1800" i="1" smtClean="0">
                <a:solidFill>
                  <a:schemeClr val="tx1"/>
                </a:solidFill>
              </a:rPr>
              <a:t>3- Les lois de composition</a:t>
            </a:r>
            <a:br>
              <a:rPr lang="fr-FR" sz="1800" i="1" smtClean="0">
                <a:solidFill>
                  <a:schemeClr val="tx1"/>
                </a:solidFill>
              </a:rPr>
            </a:br>
            <a:r>
              <a:rPr lang="fr-FR" sz="1800" i="1" smtClean="0">
                <a:solidFill>
                  <a:schemeClr val="tx1"/>
                </a:solidFill>
              </a:rPr>
              <a:t>4- les jardins anglais</a:t>
            </a:r>
            <a:br>
              <a:rPr lang="fr-FR" sz="1800" i="1" smtClean="0">
                <a:solidFill>
                  <a:schemeClr val="tx1"/>
                </a:solidFill>
              </a:rPr>
            </a:br>
            <a:r>
              <a:rPr lang="fr-FR" sz="2000" i="1" smtClean="0">
                <a:solidFill>
                  <a:schemeClr val="tx1"/>
                </a:solidFill>
              </a:rPr>
              <a:t>                                   </a:t>
            </a:r>
            <a:r>
              <a:rPr lang="fr-FR" sz="2000" i="1" smtClean="0">
                <a:solidFill>
                  <a:srgbClr val="00B050"/>
                </a:solidFill>
              </a:rPr>
              <a:t>Deuxième partie </a:t>
            </a:r>
            <a:br>
              <a:rPr lang="fr-FR" sz="2000" i="1" smtClean="0">
                <a:solidFill>
                  <a:srgbClr val="00B050"/>
                </a:solidFill>
              </a:rPr>
            </a:br>
            <a:r>
              <a:rPr lang="fr-FR" sz="2000" i="1" smtClean="0">
                <a:solidFill>
                  <a:srgbClr val="FF0000"/>
                </a:solidFill>
              </a:rPr>
              <a:t>Château Fontainebleau </a:t>
            </a:r>
            <a:r>
              <a:rPr lang="fr-FR" sz="1800" i="1" smtClean="0">
                <a:solidFill>
                  <a:srgbClr val="FF0000"/>
                </a:solidFill>
              </a:rPr>
              <a:t/>
            </a:r>
            <a:br>
              <a:rPr lang="fr-FR" sz="1800" i="1" smtClean="0">
                <a:solidFill>
                  <a:srgbClr val="FF0000"/>
                </a:solidFill>
              </a:rPr>
            </a:br>
            <a:r>
              <a:rPr lang="fr-FR" sz="1800" i="1" smtClean="0">
                <a:solidFill>
                  <a:schemeClr val="tx1"/>
                </a:solidFill>
              </a:rPr>
              <a:t>1- Présentation du château </a:t>
            </a:r>
            <a:br>
              <a:rPr lang="fr-FR" sz="1800" i="1" smtClean="0">
                <a:solidFill>
                  <a:schemeClr val="tx1"/>
                </a:solidFill>
              </a:rPr>
            </a:br>
            <a:r>
              <a:rPr lang="fr-FR" sz="1800" i="1" smtClean="0">
                <a:solidFill>
                  <a:schemeClr val="tx1"/>
                </a:solidFill>
              </a:rPr>
              <a:t>2- Création   du château</a:t>
            </a:r>
            <a:br>
              <a:rPr lang="fr-FR" sz="1800" i="1" smtClean="0">
                <a:solidFill>
                  <a:schemeClr val="tx1"/>
                </a:solidFill>
              </a:rPr>
            </a:br>
            <a:r>
              <a:rPr lang="fr-FR" sz="1800" i="1" smtClean="0">
                <a:solidFill>
                  <a:schemeClr val="tx1"/>
                </a:solidFill>
              </a:rPr>
              <a:t>3- Évolution historique du château </a:t>
            </a:r>
            <a:br>
              <a:rPr lang="fr-FR" sz="1800" i="1" smtClean="0">
                <a:solidFill>
                  <a:schemeClr val="tx1"/>
                </a:solidFill>
              </a:rPr>
            </a:br>
            <a:r>
              <a:rPr lang="fr-FR" sz="1800" i="1" smtClean="0">
                <a:solidFill>
                  <a:srgbClr val="FF0000"/>
                </a:solidFill>
              </a:rPr>
              <a:t>Jardin Fontainebleau </a:t>
            </a:r>
            <a:r>
              <a:rPr lang="fr-FR" sz="1800" i="1" smtClean="0">
                <a:solidFill>
                  <a:schemeClr val="tx1"/>
                </a:solidFill>
              </a:rPr>
              <a:t/>
            </a:r>
            <a:br>
              <a:rPr lang="fr-FR" sz="1800" i="1" smtClean="0">
                <a:solidFill>
                  <a:schemeClr val="tx1"/>
                </a:solidFill>
              </a:rPr>
            </a:br>
            <a:r>
              <a:rPr lang="fr-FR" sz="1800" i="1" smtClean="0">
                <a:solidFill>
                  <a:schemeClr val="tx1"/>
                </a:solidFill>
              </a:rPr>
              <a:t>1- Les cours et jardins du fontainebleau</a:t>
            </a:r>
            <a:br>
              <a:rPr lang="fr-FR" sz="1800" i="1" smtClean="0">
                <a:solidFill>
                  <a:schemeClr val="tx1"/>
                </a:solidFill>
              </a:rPr>
            </a:br>
            <a:r>
              <a:rPr lang="fr-FR" sz="1800" i="1" smtClean="0">
                <a:solidFill>
                  <a:srgbClr val="0070C0"/>
                </a:solidFill>
              </a:rPr>
              <a:t>                       a- les cours </a:t>
            </a:r>
            <a:br>
              <a:rPr lang="fr-FR" sz="1800" i="1" smtClean="0">
                <a:solidFill>
                  <a:srgbClr val="0070C0"/>
                </a:solidFill>
              </a:rPr>
            </a:br>
            <a:r>
              <a:rPr lang="fr-FR" sz="1800" i="1" smtClean="0">
                <a:solidFill>
                  <a:srgbClr val="0070C0"/>
                </a:solidFill>
              </a:rPr>
              <a:t>                       b- les jardins </a:t>
            </a:r>
            <a:r>
              <a:rPr lang="fr-FR" sz="1800" i="1" smtClean="0">
                <a:solidFill>
                  <a:schemeClr val="tx1"/>
                </a:solidFill>
              </a:rPr>
              <a:t/>
            </a:r>
            <a:br>
              <a:rPr lang="fr-FR" sz="1800" i="1" smtClean="0">
                <a:solidFill>
                  <a:schemeClr val="tx1"/>
                </a:solidFill>
              </a:rPr>
            </a:br>
            <a:r>
              <a:rPr lang="fr-FR" sz="1800" i="1" smtClean="0">
                <a:solidFill>
                  <a:schemeClr val="tx1"/>
                </a:solidFill>
              </a:rPr>
              <a:t>2- la composition du jardin fontainebleau</a:t>
            </a:r>
            <a:br>
              <a:rPr lang="fr-FR" sz="1800" i="1" smtClean="0">
                <a:solidFill>
                  <a:schemeClr val="tx1"/>
                </a:solidFill>
              </a:rPr>
            </a:br>
            <a:r>
              <a:rPr lang="fr-FR" sz="1800" i="1" smtClean="0">
                <a:solidFill>
                  <a:schemeClr val="tx1"/>
                </a:solidFill>
              </a:rPr>
              <a:t>3- la foret de fontainebleau </a:t>
            </a:r>
            <a:br>
              <a:rPr lang="fr-FR" sz="1800" i="1" smtClean="0">
                <a:solidFill>
                  <a:schemeClr val="tx1"/>
                </a:solidFill>
              </a:rPr>
            </a:br>
            <a:r>
              <a:rPr lang="fr-FR" sz="1800" i="1" smtClean="0">
                <a:solidFill>
                  <a:schemeClr val="tx1"/>
                </a:solidFill>
              </a:rPr>
              <a:t>4- la gestion actuel du jardin </a:t>
            </a:r>
            <a:br>
              <a:rPr lang="fr-FR" sz="1800" i="1" smtClean="0">
                <a:solidFill>
                  <a:schemeClr val="tx1"/>
                </a:solidFill>
              </a:rPr>
            </a:br>
            <a:r>
              <a:rPr lang="fr-FR" sz="1800" i="1" smtClean="0">
                <a:solidFill>
                  <a:schemeClr val="tx1"/>
                </a:solidFill>
              </a:rPr>
              <a:t>5- Etat actuel du jardin</a:t>
            </a:r>
            <a:br>
              <a:rPr lang="fr-FR" sz="1800" i="1" smtClean="0">
                <a:solidFill>
                  <a:schemeClr val="tx1"/>
                </a:solidFill>
              </a:rPr>
            </a:br>
            <a:r>
              <a:rPr lang="fr-FR" sz="1800" i="1" smtClean="0">
                <a:solidFill>
                  <a:schemeClr val="tx1"/>
                </a:solidFill>
              </a:rPr>
              <a:t>6-influence du jardin fontainebleau su la ville</a:t>
            </a:r>
            <a:br>
              <a:rPr lang="fr-FR" sz="1800" i="1" smtClean="0">
                <a:solidFill>
                  <a:schemeClr val="tx1"/>
                </a:solidFill>
              </a:rPr>
            </a:br>
            <a:r>
              <a:rPr lang="fr-FR" sz="1800" i="1" smtClean="0">
                <a:solidFill>
                  <a:schemeClr val="tx1"/>
                </a:solidFill>
              </a:rPr>
              <a:t>Conclusion</a:t>
            </a:r>
            <a:endParaRPr lang="fr-FR" sz="1800" i="1" smtClean="0"/>
          </a:p>
        </p:txBody>
      </p:sp>
      <p:pic>
        <p:nvPicPr>
          <p:cNvPr id="15363" name="Picture 3" descr="220px-Fontainebleau_with_gardens"/>
          <p:cNvPicPr>
            <a:picLocks noChangeAspect="1" noChangeArrowheads="1"/>
          </p:cNvPicPr>
          <p:nvPr/>
        </p:nvPicPr>
        <p:blipFill>
          <a:blip r:embed="rId2">
            <a:extLst/>
          </a:blip>
          <a:srcRect/>
          <a:stretch>
            <a:fillRect/>
          </a:stretch>
        </p:blipFill>
        <p:spPr bwMode="auto">
          <a:xfrm>
            <a:off x="6123056" y="4525867"/>
            <a:ext cx="2956931" cy="2214343"/>
          </a:xfrm>
          <a:prstGeom prst="rect">
            <a:avLst/>
          </a:prstGeom>
          <a:ln w="88900" cap="sq" cmpd="thickThin">
            <a:solidFill>
              <a:srgbClr val="FF0000"/>
            </a:solidFill>
            <a:prstDash val="solid"/>
            <a:miter lim="800000"/>
          </a:ln>
          <a:effectLst>
            <a:innerShdw blurRad="76200">
              <a:srgbClr val="000000"/>
            </a:innerShdw>
          </a:effectLst>
          <a:extLst/>
        </p:spPr>
      </p:pic>
      <p:pic>
        <p:nvPicPr>
          <p:cNvPr id="15364" name="Picture 4" descr="L'escalier du Fer-à-cheval"/>
          <p:cNvPicPr>
            <a:picLocks noChangeAspect="1" noChangeArrowheads="1"/>
          </p:cNvPicPr>
          <p:nvPr/>
        </p:nvPicPr>
        <p:blipFill>
          <a:blip r:embed="rId3">
            <a:extLst/>
          </a:blip>
          <a:srcRect/>
          <a:stretch>
            <a:fillRect/>
          </a:stretch>
        </p:blipFill>
        <p:spPr bwMode="auto">
          <a:xfrm>
            <a:off x="5516100" y="2430128"/>
            <a:ext cx="3563888" cy="2095740"/>
          </a:xfrm>
          <a:prstGeom prst="rect">
            <a:avLst/>
          </a:prstGeom>
          <a:ln w="88900" cap="sq" cmpd="thickThin">
            <a:solidFill>
              <a:srgbClr val="FF0000"/>
            </a:solidFill>
            <a:prstDash val="solid"/>
            <a:miter lim="800000"/>
          </a:ln>
          <a:effectLst>
            <a:innerShdw blurRad="76200">
              <a:srgbClr val="000000"/>
            </a:innerShdw>
          </a:effectLst>
          <a:extLst/>
        </p:spPr>
      </p:pic>
      <p:pic>
        <p:nvPicPr>
          <p:cNvPr id="15365" name="Picture 5" descr="C:\Users\pc\Desktop\fontainebleau\357_htmlarea_perso_12583_0_L[1].jpg"/>
          <p:cNvPicPr>
            <a:picLocks noChangeAspect="1" noChangeArrowheads="1"/>
          </p:cNvPicPr>
          <p:nvPr/>
        </p:nvPicPr>
        <p:blipFill>
          <a:blip r:embed="rId4" cstate="print">
            <a:extLst/>
          </a:blip>
          <a:srcRect/>
          <a:stretch>
            <a:fillRect/>
          </a:stretch>
        </p:blipFill>
        <p:spPr bwMode="auto">
          <a:xfrm>
            <a:off x="5084051" y="260648"/>
            <a:ext cx="3979947" cy="2169479"/>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ous-titre 2"/>
          <p:cNvSpPr>
            <a:spLocks noGrp="1"/>
          </p:cNvSpPr>
          <p:nvPr>
            <p:ph type="subTitle" idx="1"/>
          </p:nvPr>
        </p:nvSpPr>
        <p:spPr>
          <a:xfrm>
            <a:off x="250825" y="0"/>
            <a:ext cx="8713788" cy="2420938"/>
          </a:xfrm>
        </p:spPr>
        <p:txBody>
          <a:bodyPr/>
          <a:lstStyle/>
          <a:p>
            <a:pPr algn="just"/>
            <a:r>
              <a:rPr lang="fr-FR" sz="2400" b="1" i="1" smtClean="0">
                <a:solidFill>
                  <a:srgbClr val="FF0000"/>
                </a:solidFill>
              </a:rPr>
              <a:t>Les cours et jardins du Fontainebleau</a:t>
            </a:r>
          </a:p>
          <a:p>
            <a:pPr algn="just"/>
            <a:r>
              <a:rPr lang="fr-FR" sz="2400" smtClean="0"/>
              <a:t>Déployant ses divers corps de bâtiments entre </a:t>
            </a:r>
            <a:r>
              <a:rPr lang="fr-FR" sz="2400" smtClean="0">
                <a:solidFill>
                  <a:srgbClr val="00B050"/>
                </a:solidFill>
              </a:rPr>
              <a:t>quatre cours principales </a:t>
            </a:r>
            <a:r>
              <a:rPr lang="fr-FR" sz="2400" smtClean="0"/>
              <a:t>et </a:t>
            </a:r>
            <a:r>
              <a:rPr lang="fr-FR" sz="2400" smtClean="0">
                <a:solidFill>
                  <a:srgbClr val="0070C0"/>
                </a:solidFill>
              </a:rPr>
              <a:t>trois jardins</a:t>
            </a:r>
            <a:r>
              <a:rPr lang="fr-FR" sz="2400" smtClean="0"/>
              <a:t>, le château de Fontainebleau aligne ses longues façades d’architectures et d’époques variées contre des jardins dont la conception générale a été revue au cours du XIX</a:t>
            </a:r>
            <a:r>
              <a:rPr lang="fr-FR" sz="2400" baseline="30000" smtClean="0"/>
              <a:t>e</a:t>
            </a:r>
            <a:r>
              <a:rPr lang="fr-FR" sz="2400" smtClean="0"/>
              <a:t> siècle.</a:t>
            </a:r>
          </a:p>
          <a:p>
            <a:pPr algn="just"/>
            <a:endParaRPr lang="fr-FR" sz="2400" b="1" i="1" smtClean="0">
              <a:solidFill>
                <a:srgbClr val="FF0000"/>
              </a:solidFill>
            </a:endParaRPr>
          </a:p>
        </p:txBody>
      </p:sp>
      <p:pic>
        <p:nvPicPr>
          <p:cNvPr id="1026" name="Picture 2"/>
          <p:cNvPicPr>
            <a:picLocks noChangeAspect="1" noChangeArrowheads="1"/>
          </p:cNvPicPr>
          <p:nvPr/>
        </p:nvPicPr>
        <p:blipFill rotWithShape="1">
          <a:blip r:embed="rId2">
            <a:extLst/>
          </a:blip>
          <a:srcRect t="23033" b="19745"/>
          <a:stretch/>
        </p:blipFill>
        <p:spPr bwMode="auto">
          <a:xfrm>
            <a:off x="467544" y="2780928"/>
            <a:ext cx="8244408" cy="3888431"/>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ous-titre 2"/>
          <p:cNvSpPr>
            <a:spLocks noGrp="1"/>
          </p:cNvSpPr>
          <p:nvPr>
            <p:ph type="subTitle" idx="1"/>
          </p:nvPr>
        </p:nvSpPr>
        <p:spPr>
          <a:xfrm>
            <a:off x="0" y="0"/>
            <a:ext cx="9144000" cy="3411538"/>
          </a:xfrm>
        </p:spPr>
        <p:txBody>
          <a:bodyPr/>
          <a:lstStyle/>
          <a:p>
            <a:r>
              <a:rPr lang="fr-FR" b="1" i="1" smtClean="0">
                <a:solidFill>
                  <a:srgbClr val="FF0000"/>
                </a:solidFill>
              </a:rPr>
              <a:t>Les cours de fontainebleau</a:t>
            </a:r>
          </a:p>
          <a:p>
            <a:r>
              <a:rPr lang="fr-FR" b="1" smtClean="0">
                <a:solidFill>
                  <a:srgbClr val="00B050"/>
                </a:solidFill>
              </a:rPr>
              <a:t>La cour Ovale</a:t>
            </a:r>
          </a:p>
          <a:p>
            <a:r>
              <a:rPr lang="fr-FR" smtClean="0"/>
              <a:t>Point de départ de tous les bâtiments qui ont rayonné à partir du donjon, la cour Ovale correspond à peu près, malgré un tracé rendu régulier à la fin de la Renaissance, à l’emplacement du premier château de Fontainebleau. Bordée de façades des XVI</a:t>
            </a:r>
            <a:r>
              <a:rPr lang="fr-FR" baseline="30000" smtClean="0"/>
              <a:t>e</a:t>
            </a:r>
            <a:r>
              <a:rPr lang="fr-FR" smtClean="0"/>
              <a:t> et XVII</a:t>
            </a:r>
            <a:r>
              <a:rPr lang="fr-FR" baseline="30000" smtClean="0"/>
              <a:t>e</a:t>
            </a:r>
            <a:r>
              <a:rPr lang="fr-FR" smtClean="0"/>
              <a:t> siècles, elle ouvre au midi par l’ancien châtelet (porte Dorée) et à l’Est, depuis Henri IV, sur la cour des Offices (porte du Baptistère).</a:t>
            </a:r>
          </a:p>
          <a:p>
            <a:endParaRPr lang="fr-FR" b="1" i="1" smtClean="0">
              <a:solidFill>
                <a:srgbClr val="FF0000"/>
              </a:solidFill>
            </a:endParaRPr>
          </a:p>
        </p:txBody>
      </p:sp>
      <p:pic>
        <p:nvPicPr>
          <p:cNvPr id="8194" name="Picture 2" descr="Fontainebleau-007319"/>
          <p:cNvPicPr>
            <a:picLocks noChangeAspect="1" noChangeArrowheads="1"/>
          </p:cNvPicPr>
          <p:nvPr/>
        </p:nvPicPr>
        <p:blipFill>
          <a:blip r:embed="rId2">
            <a:extLst/>
          </a:blip>
          <a:srcRect/>
          <a:stretch>
            <a:fillRect/>
          </a:stretch>
        </p:blipFill>
        <p:spPr bwMode="auto">
          <a:xfrm>
            <a:off x="343181" y="3784899"/>
            <a:ext cx="3699956" cy="2774152"/>
          </a:xfrm>
          <a:prstGeom prst="rect">
            <a:avLst/>
          </a:prstGeom>
          <a:ln w="88900" cap="sq" cmpd="thickThin">
            <a:solidFill>
              <a:srgbClr val="FF0000"/>
            </a:solidFill>
            <a:prstDash val="solid"/>
            <a:miter lim="800000"/>
          </a:ln>
          <a:effectLst>
            <a:innerShdw blurRad="76200">
              <a:srgbClr val="000000"/>
            </a:innerShdw>
          </a:effectLst>
          <a:extLst/>
        </p:spPr>
      </p:pic>
      <p:pic>
        <p:nvPicPr>
          <p:cNvPr id="8195" name="Picture 3" descr="Fontainebleau_Cour_Ovale"/>
          <p:cNvPicPr>
            <a:picLocks noChangeAspect="1" noChangeArrowheads="1"/>
          </p:cNvPicPr>
          <p:nvPr/>
        </p:nvPicPr>
        <p:blipFill>
          <a:blip r:embed="rId3">
            <a:extLst/>
          </a:blip>
          <a:srcRect/>
          <a:stretch>
            <a:fillRect/>
          </a:stretch>
        </p:blipFill>
        <p:spPr bwMode="auto">
          <a:xfrm>
            <a:off x="4885865" y="3014861"/>
            <a:ext cx="3938565" cy="2754804"/>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ous-titre 2"/>
          <p:cNvSpPr>
            <a:spLocks noGrp="1"/>
          </p:cNvSpPr>
          <p:nvPr>
            <p:ph type="subTitle" idx="1"/>
          </p:nvPr>
        </p:nvSpPr>
        <p:spPr>
          <a:xfrm>
            <a:off x="0" y="260350"/>
            <a:ext cx="9144000" cy="3267075"/>
          </a:xfrm>
        </p:spPr>
        <p:txBody>
          <a:bodyPr/>
          <a:lstStyle/>
          <a:p>
            <a:r>
              <a:rPr lang="fr-FR" b="1" i="1" smtClean="0">
                <a:solidFill>
                  <a:srgbClr val="00B050"/>
                </a:solidFill>
              </a:rPr>
              <a:t>La cour de la Fontaine</a:t>
            </a:r>
          </a:p>
          <a:p>
            <a:r>
              <a:rPr lang="fr-FR" smtClean="0"/>
              <a:t>Fermée sur trois côtés et regardant au midi sur </a:t>
            </a:r>
            <a:r>
              <a:rPr lang="fr-FR" smtClean="0">
                <a:solidFill>
                  <a:srgbClr val="00B050"/>
                </a:solidFill>
              </a:rPr>
              <a:t>l’étang aux Carpes</a:t>
            </a:r>
            <a:r>
              <a:rPr lang="fr-FR" smtClean="0"/>
              <a:t>, cette cour tire son nom de la fontaine que l’on voit aujourd’hui dans son dernier aménagement, celui de l’Empire. </a:t>
            </a:r>
          </a:p>
          <a:p>
            <a:r>
              <a:rPr lang="fr-FR" smtClean="0"/>
              <a:t>La cour est bordée à l’ouest par le </a:t>
            </a:r>
            <a:r>
              <a:rPr lang="fr-FR" smtClean="0">
                <a:solidFill>
                  <a:srgbClr val="00B050"/>
                </a:solidFill>
              </a:rPr>
              <a:t>Gros Pavillon de Gabriel </a:t>
            </a:r>
            <a:r>
              <a:rPr lang="fr-FR" smtClean="0"/>
              <a:t>(1750), l’</a:t>
            </a:r>
            <a:r>
              <a:rPr lang="fr-FR" smtClean="0">
                <a:solidFill>
                  <a:srgbClr val="00B050"/>
                </a:solidFill>
              </a:rPr>
              <a:t>aile des Reines-Mères </a:t>
            </a:r>
            <a:r>
              <a:rPr lang="fr-FR" smtClean="0"/>
              <a:t>(1558-1565), au nord par </a:t>
            </a:r>
            <a:r>
              <a:rPr lang="fr-FR" smtClean="0">
                <a:solidFill>
                  <a:srgbClr val="00B050"/>
                </a:solidFill>
              </a:rPr>
              <a:t>l’aile de la Galerie François I</a:t>
            </a:r>
            <a:r>
              <a:rPr lang="fr-FR" baseline="30000" smtClean="0">
                <a:solidFill>
                  <a:srgbClr val="00B050"/>
                </a:solidFill>
              </a:rPr>
              <a:t>e</a:t>
            </a:r>
            <a:r>
              <a:rPr lang="fr-FR" baseline="30000" smtClean="0"/>
              <a:t>r</a:t>
            </a:r>
            <a:r>
              <a:rPr lang="fr-FR" smtClean="0"/>
              <a:t>(XVI</a:t>
            </a:r>
            <a:r>
              <a:rPr lang="fr-FR" baseline="30000" smtClean="0"/>
              <a:t>e</a:t>
            </a:r>
            <a:r>
              <a:rPr lang="fr-FR" smtClean="0"/>
              <a:t>, XVII</a:t>
            </a:r>
            <a:r>
              <a:rPr lang="fr-FR" baseline="30000" smtClean="0"/>
              <a:t>e</a:t>
            </a:r>
            <a:r>
              <a:rPr lang="fr-FR" smtClean="0"/>
              <a:t> et XIX</a:t>
            </a:r>
            <a:r>
              <a:rPr lang="fr-FR" baseline="30000" smtClean="0"/>
              <a:t>e</a:t>
            </a:r>
            <a:r>
              <a:rPr lang="fr-FR" smtClean="0"/>
              <a:t> siècles) et </a:t>
            </a:r>
            <a:r>
              <a:rPr lang="fr-FR" smtClean="0">
                <a:solidFill>
                  <a:srgbClr val="00B050"/>
                </a:solidFill>
              </a:rPr>
              <a:t>l’aile de la Belle-Cheminée </a:t>
            </a:r>
            <a:r>
              <a:rPr lang="fr-FR" smtClean="0"/>
              <a:t>du Primatice (v.1565-1570).</a:t>
            </a:r>
          </a:p>
          <a:p>
            <a:endParaRPr lang="fr-FR" b="1" i="1" smtClean="0"/>
          </a:p>
        </p:txBody>
      </p:sp>
      <p:pic>
        <p:nvPicPr>
          <p:cNvPr id="9218" name="Picture 2" descr="Fontainebleau-008200"/>
          <p:cNvPicPr>
            <a:picLocks noChangeAspect="1" noChangeArrowheads="1"/>
          </p:cNvPicPr>
          <p:nvPr/>
        </p:nvPicPr>
        <p:blipFill>
          <a:blip r:embed="rId2">
            <a:extLst/>
          </a:blip>
          <a:srcRect/>
          <a:stretch>
            <a:fillRect/>
          </a:stretch>
        </p:blipFill>
        <p:spPr bwMode="auto">
          <a:xfrm>
            <a:off x="611560" y="3356992"/>
            <a:ext cx="7704856" cy="2920389"/>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ous-titre 2"/>
          <p:cNvSpPr>
            <a:spLocks noGrp="1"/>
          </p:cNvSpPr>
          <p:nvPr>
            <p:ph type="subTitle" idx="1"/>
          </p:nvPr>
        </p:nvSpPr>
        <p:spPr>
          <a:xfrm>
            <a:off x="0" y="44450"/>
            <a:ext cx="9036050" cy="6526213"/>
          </a:xfrm>
        </p:spPr>
        <p:txBody>
          <a:bodyPr/>
          <a:lstStyle/>
          <a:p>
            <a:r>
              <a:rPr lang="fr-FR" sz="2000" b="1" u="sng" smtClean="0">
                <a:solidFill>
                  <a:srgbClr val="00B050"/>
                </a:solidFill>
              </a:rPr>
              <a:t>La cour d’Honneur</a:t>
            </a:r>
            <a:endParaRPr lang="fr-FR" sz="2000" b="1" smtClean="0">
              <a:solidFill>
                <a:srgbClr val="00B050"/>
              </a:solidFill>
            </a:endParaRPr>
          </a:p>
          <a:p>
            <a:r>
              <a:rPr lang="fr-FR" sz="2000" smtClean="0"/>
              <a:t>Fermée sur trois côtés et regardant à l’ouest sur la ville depuis la destruction de la quatrième aile cette cour est devenue </a:t>
            </a:r>
            <a:r>
              <a:rPr lang="fr-FR" sz="2000" smtClean="0">
                <a:solidFill>
                  <a:srgbClr val="0070C0"/>
                </a:solidFill>
              </a:rPr>
              <a:t>cour d’Honneur </a:t>
            </a:r>
            <a:r>
              <a:rPr lang="fr-FR" sz="2000" smtClean="0"/>
              <a:t>au cours du XVIII</a:t>
            </a:r>
            <a:r>
              <a:rPr lang="fr-FR" sz="2000" baseline="30000" smtClean="0"/>
              <a:t>e</a:t>
            </a:r>
            <a:r>
              <a:rPr lang="fr-FR" sz="2000" smtClean="0"/>
              <a:t> siècle. Appelée </a:t>
            </a:r>
            <a:r>
              <a:rPr lang="fr-FR" sz="2000" smtClean="0">
                <a:solidFill>
                  <a:srgbClr val="0070C0"/>
                </a:solidFill>
              </a:rPr>
              <a:t>cour du Cheval Blanc </a:t>
            </a:r>
            <a:r>
              <a:rPr lang="fr-FR" sz="2000" smtClean="0"/>
              <a:t>depuis l’installation d’un cheval de plâtre en son centre au XVI</a:t>
            </a:r>
            <a:r>
              <a:rPr lang="fr-FR" sz="2000" baseline="30000" smtClean="0"/>
              <a:t>e</a:t>
            </a:r>
            <a:r>
              <a:rPr lang="fr-FR" sz="2000" smtClean="0"/>
              <a:t> siècle, elle est également appelée </a:t>
            </a:r>
            <a:r>
              <a:rPr lang="fr-FR" sz="2000" smtClean="0">
                <a:solidFill>
                  <a:srgbClr val="0070C0"/>
                </a:solidFill>
              </a:rPr>
              <a:t>cour des Adieux </a:t>
            </a:r>
            <a:r>
              <a:rPr lang="fr-FR" sz="2000" smtClean="0"/>
              <a:t>depuis le départ pour l’île d’Elbe de Napoléon I</a:t>
            </a:r>
            <a:r>
              <a:rPr lang="fr-FR" sz="2000" baseline="30000" smtClean="0"/>
              <a:t>er</a:t>
            </a:r>
            <a:r>
              <a:rPr lang="fr-FR" sz="2000" smtClean="0"/>
              <a:t> le 20 avril 1814. Elle est bordée au nord par </a:t>
            </a:r>
            <a:r>
              <a:rPr lang="fr-FR" sz="2000" smtClean="0">
                <a:solidFill>
                  <a:srgbClr val="00B050"/>
                </a:solidFill>
              </a:rPr>
              <a:t>l’aile des Ministres</a:t>
            </a:r>
            <a:r>
              <a:rPr lang="fr-FR" sz="2000" smtClean="0"/>
              <a:t>, à l’est par le </a:t>
            </a:r>
            <a:r>
              <a:rPr lang="fr-FR" sz="2000" smtClean="0">
                <a:solidFill>
                  <a:srgbClr val="00B050"/>
                </a:solidFill>
              </a:rPr>
              <a:t>jeu de Paume </a:t>
            </a:r>
            <a:r>
              <a:rPr lang="fr-FR" sz="2000" smtClean="0"/>
              <a:t>et </a:t>
            </a:r>
            <a:r>
              <a:rPr lang="fr-FR" sz="2000" smtClean="0">
                <a:solidFill>
                  <a:srgbClr val="00B050"/>
                </a:solidFill>
              </a:rPr>
              <a:t>l’aile de l’escalier en fer à cheval </a:t>
            </a:r>
            <a:r>
              <a:rPr lang="fr-FR" sz="2000" smtClean="0"/>
              <a:t>rythmée par cinq pavillons (pavillon des Armes, tour de l’Horloge, pavillon des Orgues, pavillon central et pavillon dit des Poëles) dont la construction s’étale du XVI</a:t>
            </a:r>
            <a:r>
              <a:rPr lang="fr-FR" sz="2000" baseline="30000" smtClean="0"/>
              <a:t>e</a:t>
            </a:r>
            <a:r>
              <a:rPr lang="fr-FR" sz="2000" smtClean="0"/>
              <a:t> au XIX</a:t>
            </a:r>
            <a:r>
              <a:rPr lang="fr-FR" sz="2000" baseline="30000" smtClean="0"/>
              <a:t>e</a:t>
            </a:r>
            <a:r>
              <a:rPr lang="fr-FR" sz="2000" smtClean="0"/>
              <a:t> siècle. Au sud, le Gros </a:t>
            </a:r>
          </a:p>
          <a:p>
            <a:r>
              <a:rPr lang="fr-FR" sz="2000" smtClean="0"/>
              <a:t>Pavillon de Gabriel (1750) se prolonge par </a:t>
            </a:r>
          </a:p>
          <a:p>
            <a:r>
              <a:rPr lang="fr-FR" sz="2000" smtClean="0"/>
              <a:t>l’aile Louis XV de la même agence. La cour est</a:t>
            </a:r>
          </a:p>
          <a:p>
            <a:r>
              <a:rPr lang="fr-FR" sz="2000" smtClean="0"/>
              <a:t> fermée par le pavillon Renaissance en pendant</a:t>
            </a:r>
          </a:p>
          <a:p>
            <a:r>
              <a:rPr lang="fr-FR" sz="2000" smtClean="0"/>
              <a:t> de celui de l’aile qui lui fait face.</a:t>
            </a:r>
            <a:endParaRPr lang="fr-FR" sz="2000" b="1" i="1" smtClean="0"/>
          </a:p>
        </p:txBody>
      </p:sp>
      <p:pic>
        <p:nvPicPr>
          <p:cNvPr id="10242" name="Picture 2" descr="honneur"/>
          <p:cNvPicPr>
            <a:picLocks noChangeAspect="1" noChangeArrowheads="1"/>
          </p:cNvPicPr>
          <p:nvPr/>
        </p:nvPicPr>
        <p:blipFill>
          <a:blip r:embed="rId2">
            <a:extLst/>
          </a:blip>
          <a:srcRect/>
          <a:stretch>
            <a:fillRect/>
          </a:stretch>
        </p:blipFill>
        <p:spPr bwMode="auto">
          <a:xfrm>
            <a:off x="6164526" y="3501008"/>
            <a:ext cx="2791008" cy="2520280"/>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ous-titre 2"/>
          <p:cNvSpPr>
            <a:spLocks noGrp="1"/>
          </p:cNvSpPr>
          <p:nvPr>
            <p:ph type="subTitle" idx="1"/>
          </p:nvPr>
        </p:nvSpPr>
        <p:spPr>
          <a:xfrm>
            <a:off x="0" y="333375"/>
            <a:ext cx="9144000" cy="3095625"/>
          </a:xfrm>
        </p:spPr>
        <p:txBody>
          <a:bodyPr/>
          <a:lstStyle/>
          <a:p>
            <a:r>
              <a:rPr lang="fr-FR" b="1" i="1" smtClean="0">
                <a:solidFill>
                  <a:srgbClr val="00B050"/>
                </a:solidFill>
              </a:rPr>
              <a:t>La cour des Offices</a:t>
            </a:r>
          </a:p>
          <a:p>
            <a:r>
              <a:rPr lang="fr-FR" smtClean="0"/>
              <a:t>Depuis 1606-1609, la </a:t>
            </a:r>
            <a:r>
              <a:rPr lang="fr-FR" smtClean="0">
                <a:solidFill>
                  <a:srgbClr val="0070C0"/>
                </a:solidFill>
              </a:rPr>
              <a:t>cour des Offices </a:t>
            </a:r>
            <a:r>
              <a:rPr lang="fr-FR" smtClean="0"/>
              <a:t>ou </a:t>
            </a:r>
            <a:r>
              <a:rPr lang="fr-FR" smtClean="0">
                <a:solidFill>
                  <a:srgbClr val="0070C0"/>
                </a:solidFill>
              </a:rPr>
              <a:t>cour des Cuisines </a:t>
            </a:r>
            <a:r>
              <a:rPr lang="fr-FR" smtClean="0"/>
              <a:t>ou « </a:t>
            </a:r>
            <a:r>
              <a:rPr lang="fr-FR" smtClean="0">
                <a:solidFill>
                  <a:srgbClr val="0070C0"/>
                </a:solidFill>
              </a:rPr>
              <a:t>quartier Henri IV</a:t>
            </a:r>
            <a:r>
              <a:rPr lang="fr-FR" smtClean="0"/>
              <a:t> » est un vaste ensemble formé par trois ailes qui assurent à la fois ces fonctions domestiques et marquent, au nord - avec l’aménagement d’un portail monumental - l’entrée sur la ville.</a:t>
            </a:r>
          </a:p>
          <a:p>
            <a:endParaRPr lang="fr-FR" b="1" i="1" smtClean="0"/>
          </a:p>
        </p:txBody>
      </p:sp>
      <p:pic>
        <p:nvPicPr>
          <p:cNvPr id="11266" name="Picture 2" descr="COG2009014C0071_04"/>
          <p:cNvPicPr>
            <a:picLocks noChangeAspect="1" noChangeArrowheads="1"/>
          </p:cNvPicPr>
          <p:nvPr/>
        </p:nvPicPr>
        <p:blipFill>
          <a:blip r:embed="rId2">
            <a:extLst/>
          </a:blip>
          <a:srcRect/>
          <a:stretch>
            <a:fillRect/>
          </a:stretch>
        </p:blipFill>
        <p:spPr bwMode="auto">
          <a:xfrm>
            <a:off x="179513" y="3384255"/>
            <a:ext cx="4176464" cy="3182471"/>
          </a:xfrm>
          <a:prstGeom prst="rect">
            <a:avLst/>
          </a:prstGeom>
          <a:ln w="88900" cap="sq" cmpd="thickThin">
            <a:solidFill>
              <a:srgbClr val="FF0000"/>
            </a:solidFill>
            <a:prstDash val="solid"/>
            <a:miter lim="800000"/>
          </a:ln>
          <a:effectLst>
            <a:innerShdw blurRad="76200">
              <a:srgbClr val="000000"/>
            </a:innerShdw>
          </a:effectLst>
          <a:extLst/>
        </p:spPr>
      </p:pic>
      <p:pic>
        <p:nvPicPr>
          <p:cNvPr id="11267" name="Picture 3" descr="COG2009014C0070_15"/>
          <p:cNvPicPr>
            <a:picLocks noChangeAspect="1" noChangeArrowheads="1"/>
          </p:cNvPicPr>
          <p:nvPr/>
        </p:nvPicPr>
        <p:blipFill>
          <a:blip r:embed="rId3">
            <a:extLst/>
          </a:blip>
          <a:srcRect/>
          <a:stretch>
            <a:fillRect/>
          </a:stretch>
        </p:blipFill>
        <p:spPr bwMode="auto">
          <a:xfrm>
            <a:off x="5148064" y="2364754"/>
            <a:ext cx="3535806" cy="2610736"/>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ous-titre 2"/>
          <p:cNvSpPr>
            <a:spLocks noGrp="1"/>
          </p:cNvSpPr>
          <p:nvPr>
            <p:ph type="subTitle" idx="1"/>
          </p:nvPr>
        </p:nvSpPr>
        <p:spPr>
          <a:xfrm>
            <a:off x="0" y="115888"/>
            <a:ext cx="9144000" cy="576262"/>
          </a:xfrm>
        </p:spPr>
        <p:txBody>
          <a:bodyPr/>
          <a:lstStyle/>
          <a:p>
            <a:r>
              <a:rPr lang="fr-FR" b="1" i="1" smtClean="0">
                <a:solidFill>
                  <a:srgbClr val="FF0000"/>
                </a:solidFill>
              </a:rPr>
              <a:t>Les jardin de fontainebleau</a:t>
            </a:r>
          </a:p>
          <a:p>
            <a:endParaRPr lang="fr-FR" smtClean="0">
              <a:solidFill>
                <a:srgbClr val="FF0000"/>
              </a:solidFill>
            </a:endParaRPr>
          </a:p>
          <a:p>
            <a:endParaRPr lang="fr-FR" b="1" i="1" smtClean="0">
              <a:solidFill>
                <a:srgbClr val="FF0000"/>
              </a:solidFill>
            </a:endParaRPr>
          </a:p>
        </p:txBody>
      </p:sp>
      <p:pic>
        <p:nvPicPr>
          <p:cNvPr id="12290" name="Picture 2" descr="C:\Users\pc\Desktop\fontainebleau\45546376fontainebleau-jpg[1].jpg"/>
          <p:cNvPicPr>
            <a:picLocks noChangeAspect="1" noChangeArrowheads="1"/>
          </p:cNvPicPr>
          <p:nvPr/>
        </p:nvPicPr>
        <p:blipFill rotWithShape="1">
          <a:blip r:embed="rId2">
            <a:extLst/>
          </a:blip>
          <a:srcRect b="20606"/>
          <a:stretch/>
        </p:blipFill>
        <p:spPr bwMode="auto">
          <a:xfrm>
            <a:off x="899592" y="908720"/>
            <a:ext cx="7393851" cy="5328592"/>
          </a:xfrm>
          <a:prstGeom prst="rect">
            <a:avLst/>
          </a:prstGeom>
          <a:ln w="228600" cap="sq" cmpd="thickThin">
            <a:solidFill>
              <a:srgbClr val="FF0000"/>
            </a:solidFill>
            <a:prstDash val="solid"/>
            <a:miter lim="800000"/>
          </a:ln>
          <a:effectLst>
            <a:innerShdw blurRad="76200">
              <a:srgbClr val="000000"/>
            </a:innerShdw>
          </a:effectLst>
          <a:extLst/>
        </p:spPr>
      </p:pic>
      <p:pic>
        <p:nvPicPr>
          <p:cNvPr id="12291" name="Picture 3" descr="jardin12"/>
          <p:cNvPicPr>
            <a:picLocks noChangeAspect="1" noChangeArrowheads="1"/>
          </p:cNvPicPr>
          <p:nvPr/>
        </p:nvPicPr>
        <p:blipFill>
          <a:blip r:embed="rId3" cstate="print">
            <a:extLst/>
          </a:blip>
          <a:srcRect/>
          <a:stretch>
            <a:fillRect/>
          </a:stretch>
        </p:blipFill>
        <p:spPr bwMode="auto">
          <a:xfrm>
            <a:off x="6226517" y="4941167"/>
            <a:ext cx="2565003" cy="1729720"/>
          </a:xfrm>
          <a:prstGeom prst="rect">
            <a:avLst/>
          </a:prstGeom>
          <a:ln w="88900" cap="sq" cmpd="thickThin">
            <a:solidFill>
              <a:srgbClr val="FF0000"/>
            </a:solidFill>
            <a:prstDash val="solid"/>
            <a:miter lim="800000"/>
          </a:ln>
          <a:effectLst>
            <a:innerShdw blurRad="76200">
              <a:srgbClr val="000000"/>
            </a:innerShdw>
          </a:effectLst>
          <a:extLst/>
        </p:spPr>
      </p:pic>
      <p:pic>
        <p:nvPicPr>
          <p:cNvPr id="12292" name="Picture 4" descr="FMR_GrandParterre_WEBdiapo"/>
          <p:cNvPicPr>
            <a:picLocks noChangeAspect="1" noChangeArrowheads="1"/>
          </p:cNvPicPr>
          <p:nvPr/>
        </p:nvPicPr>
        <p:blipFill>
          <a:blip r:embed="rId4">
            <a:extLst/>
          </a:blip>
          <a:srcRect/>
          <a:stretch>
            <a:fillRect/>
          </a:stretch>
        </p:blipFill>
        <p:spPr bwMode="auto">
          <a:xfrm>
            <a:off x="6010493" y="731391"/>
            <a:ext cx="2762177" cy="1663476"/>
          </a:xfrm>
          <a:prstGeom prst="rect">
            <a:avLst/>
          </a:prstGeom>
          <a:ln w="88900" cap="sq" cmpd="thickThin">
            <a:solidFill>
              <a:srgbClr val="FF0000"/>
            </a:solidFill>
            <a:prstDash val="solid"/>
            <a:miter lim="800000"/>
          </a:ln>
          <a:effectLst>
            <a:innerShdw blurRad="76200">
              <a:srgbClr val="000000"/>
            </a:innerShdw>
          </a:effectLst>
          <a:extLst/>
        </p:spPr>
      </p:pic>
      <p:pic>
        <p:nvPicPr>
          <p:cNvPr id="12293" name="Picture 5" descr="FMR_jarDiane_WEBdiapo"/>
          <p:cNvPicPr>
            <a:picLocks noChangeAspect="1" noChangeArrowheads="1"/>
          </p:cNvPicPr>
          <p:nvPr/>
        </p:nvPicPr>
        <p:blipFill>
          <a:blip r:embed="rId5">
            <a:extLst/>
          </a:blip>
          <a:srcRect/>
          <a:stretch>
            <a:fillRect/>
          </a:stretch>
        </p:blipFill>
        <p:spPr bwMode="auto">
          <a:xfrm>
            <a:off x="179511" y="1484784"/>
            <a:ext cx="2171407" cy="1728192"/>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500" fill="hold"/>
                                        <p:tgtEl>
                                          <p:spTgt spid="12292"/>
                                        </p:tgtEl>
                                        <p:attrNameLst>
                                          <p:attrName>ppt_x</p:attrName>
                                        </p:attrNameLst>
                                      </p:cBhvr>
                                      <p:tavLst>
                                        <p:tav tm="0">
                                          <p:val>
                                            <p:strVal val="#ppt_x"/>
                                          </p:val>
                                        </p:tav>
                                        <p:tav tm="100000">
                                          <p:val>
                                            <p:strVal val="#ppt_x"/>
                                          </p:val>
                                        </p:tav>
                                      </p:tavLst>
                                    </p:anim>
                                    <p:anim calcmode="lin" valueType="num">
                                      <p:cBhvr additive="base">
                                        <p:cTn id="8"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3"/>
                                        </p:tgtEl>
                                        <p:attrNameLst>
                                          <p:attrName>style.visibility</p:attrName>
                                        </p:attrNameLst>
                                      </p:cBhvr>
                                      <p:to>
                                        <p:strVal val="visible"/>
                                      </p:to>
                                    </p:set>
                                    <p:anim calcmode="lin" valueType="num">
                                      <p:cBhvr additive="base">
                                        <p:cTn id="13" dur="500" fill="hold"/>
                                        <p:tgtEl>
                                          <p:spTgt spid="12293"/>
                                        </p:tgtEl>
                                        <p:attrNameLst>
                                          <p:attrName>ppt_x</p:attrName>
                                        </p:attrNameLst>
                                      </p:cBhvr>
                                      <p:tavLst>
                                        <p:tav tm="0">
                                          <p:val>
                                            <p:strVal val="#ppt_x"/>
                                          </p:val>
                                        </p:tav>
                                        <p:tav tm="100000">
                                          <p:val>
                                            <p:strVal val="#ppt_x"/>
                                          </p:val>
                                        </p:tav>
                                      </p:tavLst>
                                    </p:anim>
                                    <p:anim calcmode="lin" valueType="num">
                                      <p:cBhvr additive="base">
                                        <p:cTn id="14"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291"/>
                                        </p:tgtEl>
                                        <p:attrNameLst>
                                          <p:attrName>style.visibility</p:attrName>
                                        </p:attrNameLst>
                                      </p:cBhvr>
                                      <p:to>
                                        <p:strVal val="visible"/>
                                      </p:to>
                                    </p:set>
                                    <p:anim calcmode="lin" valueType="num">
                                      <p:cBhvr additive="base">
                                        <p:cTn id="19" dur="500" fill="hold"/>
                                        <p:tgtEl>
                                          <p:spTgt spid="12291"/>
                                        </p:tgtEl>
                                        <p:attrNameLst>
                                          <p:attrName>ppt_x</p:attrName>
                                        </p:attrNameLst>
                                      </p:cBhvr>
                                      <p:tavLst>
                                        <p:tav tm="0">
                                          <p:val>
                                            <p:strVal val="#ppt_x"/>
                                          </p:val>
                                        </p:tav>
                                        <p:tav tm="100000">
                                          <p:val>
                                            <p:strVal val="#ppt_x"/>
                                          </p:val>
                                        </p:tav>
                                      </p:tavLst>
                                    </p:anim>
                                    <p:anim calcmode="lin" valueType="num">
                                      <p:cBhvr additive="base">
                                        <p:cTn id="20"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ous-titre 2"/>
          <p:cNvSpPr>
            <a:spLocks noGrp="1"/>
          </p:cNvSpPr>
          <p:nvPr>
            <p:ph type="subTitle" idx="1"/>
          </p:nvPr>
        </p:nvSpPr>
        <p:spPr>
          <a:xfrm>
            <a:off x="-23813" y="33338"/>
            <a:ext cx="5988051" cy="6858000"/>
          </a:xfrm>
        </p:spPr>
        <p:txBody>
          <a:bodyPr/>
          <a:lstStyle/>
          <a:p>
            <a:r>
              <a:rPr lang="fr-FR" sz="2800" b="1" i="1" smtClean="0">
                <a:solidFill>
                  <a:srgbClr val="FF0000"/>
                </a:solidFill>
              </a:rPr>
              <a:t>Jardin de Diane</a:t>
            </a:r>
          </a:p>
          <a:p>
            <a:r>
              <a:rPr lang="fr-FR" sz="2800" smtClean="0"/>
              <a:t>Le jardin de Diane, au </a:t>
            </a:r>
            <a:r>
              <a:rPr lang="fr-FR" sz="2800" smtClean="0">
                <a:solidFill>
                  <a:srgbClr val="00B050"/>
                </a:solidFill>
              </a:rPr>
              <a:t>nord</a:t>
            </a:r>
            <a:r>
              <a:rPr lang="fr-FR" sz="2800" smtClean="0"/>
              <a:t> du château, fut élevé par Catherine de Médicis sur un espace déjà aménagé par François I</a:t>
            </a:r>
            <a:r>
              <a:rPr lang="fr-FR" sz="2800" baseline="30000" smtClean="0"/>
              <a:t>er</a:t>
            </a:r>
            <a:r>
              <a:rPr lang="fr-FR" sz="2800" smtClean="0"/>
              <a:t> et portait à l'époque le nom de </a:t>
            </a:r>
            <a:r>
              <a:rPr lang="fr-FR" sz="2800" smtClean="0">
                <a:solidFill>
                  <a:srgbClr val="0070C0"/>
                </a:solidFill>
              </a:rPr>
              <a:t>jardin de la Reine</a:t>
            </a:r>
            <a:r>
              <a:rPr lang="fr-FR" sz="2800" smtClean="0"/>
              <a:t>. </a:t>
            </a:r>
          </a:p>
          <a:p>
            <a:r>
              <a:rPr lang="fr-FR" sz="2800" smtClean="0"/>
              <a:t>Tracé à</a:t>
            </a:r>
            <a:r>
              <a:rPr lang="fr-FR" sz="2800" smtClean="0">
                <a:solidFill>
                  <a:srgbClr val="FF0000"/>
                </a:solidFill>
              </a:rPr>
              <a:t> la française</a:t>
            </a:r>
            <a:r>
              <a:rPr lang="fr-FR" sz="2800" smtClean="0"/>
              <a:t>, le jardin fut réaménagé par Henri IV et cloisonné au nord par une orangerie. Il fut de nouveau remanié sous Louis XIV. </a:t>
            </a:r>
          </a:p>
          <a:p>
            <a:r>
              <a:rPr lang="fr-FR" sz="2800" smtClean="0"/>
              <a:t>Au XIX</a:t>
            </a:r>
            <a:r>
              <a:rPr lang="fr-FR" sz="2800" baseline="30000" smtClean="0"/>
              <a:t>e</a:t>
            </a:r>
            <a:r>
              <a:rPr lang="fr-FR" sz="2800" smtClean="0"/>
              <a:t> siècle, sous Napoléon I</a:t>
            </a:r>
            <a:r>
              <a:rPr lang="fr-FR" sz="2800" baseline="30000" smtClean="0"/>
              <a:t>er</a:t>
            </a:r>
            <a:r>
              <a:rPr lang="fr-FR" sz="2800" smtClean="0"/>
              <a:t> puis Louis-Philippe, le jardin fut transformé en </a:t>
            </a:r>
            <a:r>
              <a:rPr lang="fr-FR" sz="2800" smtClean="0">
                <a:solidFill>
                  <a:srgbClr val="FF0000"/>
                </a:solidFill>
              </a:rPr>
              <a:t>jardin anglais </a:t>
            </a:r>
            <a:r>
              <a:rPr lang="fr-FR" sz="2800" smtClean="0"/>
              <a:t>et l'orangerie détruite. </a:t>
            </a:r>
            <a:endParaRPr lang="fr-FR" smtClean="0"/>
          </a:p>
        </p:txBody>
      </p:sp>
      <p:sp>
        <p:nvSpPr>
          <p:cNvPr id="38914"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38915" name="Picture 6" descr="http://upload.wikimedia.org/wikipedia/commons/thumb/0/00/Fontainebleau_fontaineDiane.jpg/220px-Fontainebleau_fontaineDiane.jpg"/>
          <p:cNvPicPr>
            <a:picLocks noChangeAspect="1" noChangeArrowheads="1"/>
          </p:cNvPicPr>
          <p:nvPr/>
        </p:nvPicPr>
        <p:blipFill>
          <a:blip r:embed="rId3" r:link="rId4"/>
          <a:srcRect/>
          <a:stretch>
            <a:fillRect/>
          </a:stretch>
        </p:blipFill>
        <p:spPr bwMode="auto">
          <a:xfrm>
            <a:off x="5997575" y="4437063"/>
            <a:ext cx="3159125" cy="2447925"/>
          </a:xfrm>
          <a:prstGeom prst="rect">
            <a:avLst/>
          </a:prstGeom>
          <a:noFill/>
          <a:ln w="9525">
            <a:noFill/>
            <a:miter lim="800000"/>
            <a:headEnd/>
            <a:tailEnd/>
          </a:ln>
        </p:spPr>
      </p:pic>
      <p:pic>
        <p:nvPicPr>
          <p:cNvPr id="38916" name="Picture 7" descr="C:\Users\pc\Desktop\fontainebleau\45546376fontainebleau-jpg[1].jpg"/>
          <p:cNvPicPr>
            <a:picLocks noChangeAspect="1" noChangeArrowheads="1"/>
          </p:cNvPicPr>
          <p:nvPr/>
        </p:nvPicPr>
        <p:blipFill>
          <a:blip r:embed="rId5"/>
          <a:srcRect t="24643" r="51308" b="46175"/>
          <a:stretch>
            <a:fillRect/>
          </a:stretch>
        </p:blipFill>
        <p:spPr bwMode="auto">
          <a:xfrm>
            <a:off x="5981700" y="2217738"/>
            <a:ext cx="3144838" cy="2211387"/>
          </a:xfrm>
          <a:prstGeom prst="rect">
            <a:avLst/>
          </a:prstGeom>
          <a:noFill/>
          <a:ln w="9525">
            <a:noFill/>
            <a:miter lim="800000"/>
            <a:headEnd/>
            <a:tailEnd/>
          </a:ln>
        </p:spPr>
      </p:pic>
      <p:pic>
        <p:nvPicPr>
          <p:cNvPr id="38917" name="Picture 8" descr="FMR_jarDiane_WEBdiapo"/>
          <p:cNvPicPr>
            <a:picLocks noChangeAspect="1" noChangeArrowheads="1"/>
          </p:cNvPicPr>
          <p:nvPr/>
        </p:nvPicPr>
        <p:blipFill>
          <a:blip r:embed="rId6"/>
          <a:srcRect/>
          <a:stretch>
            <a:fillRect/>
          </a:stretch>
        </p:blipFill>
        <p:spPr bwMode="auto">
          <a:xfrm>
            <a:off x="5964238" y="0"/>
            <a:ext cx="3179762" cy="2217738"/>
          </a:xfrm>
          <a:prstGeom prst="rect">
            <a:avLst/>
          </a:prstGeom>
          <a:noFill/>
          <a:ln w="9525">
            <a:noFill/>
            <a:miter lim="800000"/>
            <a:headEnd/>
            <a:tailEnd/>
          </a:ln>
        </p:spPr>
      </p:pic>
      <p:cxnSp>
        <p:nvCxnSpPr>
          <p:cNvPr id="16" name="Connecteur droit 15"/>
          <p:cNvCxnSpPr/>
          <p:nvPr/>
        </p:nvCxnSpPr>
        <p:spPr>
          <a:xfrm flipH="1">
            <a:off x="5964238" y="0"/>
            <a:ext cx="26987" cy="68849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5997575" y="0"/>
            <a:ext cx="31305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5964238" y="6858000"/>
            <a:ext cx="31305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9109075" y="26988"/>
            <a:ext cx="19050" cy="68580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39938" name="Picture 6" descr="http://upload.wikimedia.org/wikipedia/commons/thumb/0/00/Fontainebleau_fontaineDiane.jpg/220px-Fontainebleau_fontaineDiane.jpg"/>
          <p:cNvPicPr>
            <a:picLocks noChangeAspect="1" noChangeArrowheads="1"/>
          </p:cNvPicPr>
          <p:nvPr/>
        </p:nvPicPr>
        <p:blipFill>
          <a:blip r:embed="rId3" r:link="rId4"/>
          <a:srcRect/>
          <a:stretch>
            <a:fillRect/>
          </a:stretch>
        </p:blipFill>
        <p:spPr bwMode="auto">
          <a:xfrm>
            <a:off x="5997575" y="4437063"/>
            <a:ext cx="3159125" cy="2447925"/>
          </a:xfrm>
          <a:prstGeom prst="rect">
            <a:avLst/>
          </a:prstGeom>
          <a:noFill/>
          <a:ln w="9525">
            <a:noFill/>
            <a:miter lim="800000"/>
            <a:headEnd/>
            <a:tailEnd/>
          </a:ln>
        </p:spPr>
      </p:pic>
      <p:pic>
        <p:nvPicPr>
          <p:cNvPr id="39939" name="Picture 7" descr="C:\Users\pc\Desktop\fontainebleau\45546376fontainebleau-jpg[1].jpg"/>
          <p:cNvPicPr>
            <a:picLocks noChangeAspect="1" noChangeArrowheads="1"/>
          </p:cNvPicPr>
          <p:nvPr/>
        </p:nvPicPr>
        <p:blipFill>
          <a:blip r:embed="rId5"/>
          <a:srcRect t="24643" r="51308" b="46175"/>
          <a:stretch>
            <a:fillRect/>
          </a:stretch>
        </p:blipFill>
        <p:spPr bwMode="auto">
          <a:xfrm>
            <a:off x="5981700" y="2217738"/>
            <a:ext cx="3144838" cy="2211387"/>
          </a:xfrm>
          <a:prstGeom prst="rect">
            <a:avLst/>
          </a:prstGeom>
          <a:noFill/>
          <a:ln w="9525">
            <a:noFill/>
            <a:miter lim="800000"/>
            <a:headEnd/>
            <a:tailEnd/>
          </a:ln>
        </p:spPr>
      </p:pic>
      <p:pic>
        <p:nvPicPr>
          <p:cNvPr id="39940" name="Picture 8" descr="FMR_jarDiane_WEBdiapo"/>
          <p:cNvPicPr>
            <a:picLocks noChangeAspect="1" noChangeArrowheads="1"/>
          </p:cNvPicPr>
          <p:nvPr/>
        </p:nvPicPr>
        <p:blipFill>
          <a:blip r:embed="rId6"/>
          <a:srcRect/>
          <a:stretch>
            <a:fillRect/>
          </a:stretch>
        </p:blipFill>
        <p:spPr bwMode="auto">
          <a:xfrm>
            <a:off x="5964238" y="0"/>
            <a:ext cx="3179762" cy="2217738"/>
          </a:xfrm>
          <a:prstGeom prst="rect">
            <a:avLst/>
          </a:prstGeom>
          <a:noFill/>
          <a:ln w="9525">
            <a:noFill/>
            <a:miter lim="800000"/>
            <a:headEnd/>
            <a:tailEnd/>
          </a:ln>
        </p:spPr>
      </p:pic>
      <p:sp>
        <p:nvSpPr>
          <p:cNvPr id="39941" name="Sous-titre 2"/>
          <p:cNvSpPr txBox="1">
            <a:spLocks/>
          </p:cNvSpPr>
          <p:nvPr/>
        </p:nvSpPr>
        <p:spPr bwMode="auto">
          <a:xfrm>
            <a:off x="30163" y="0"/>
            <a:ext cx="5980112" cy="6858000"/>
          </a:xfrm>
          <a:prstGeom prst="rect">
            <a:avLst/>
          </a:prstGeom>
          <a:noFill/>
          <a:ln w="9525">
            <a:noFill/>
            <a:miter lim="800000"/>
            <a:headEnd/>
            <a:tailEnd/>
          </a:ln>
        </p:spPr>
        <p:txBody>
          <a:bodyPr/>
          <a:lstStyle/>
          <a:p>
            <a:pPr>
              <a:spcBef>
                <a:spcPct val="20000"/>
              </a:spcBef>
              <a:buFont typeface="Arial" charset="0"/>
              <a:buNone/>
            </a:pPr>
            <a:r>
              <a:rPr lang="fr-FR" sz="2400"/>
              <a:t>. Il doit son nom à </a:t>
            </a:r>
            <a:r>
              <a:rPr lang="fr-FR" sz="2400">
                <a:solidFill>
                  <a:srgbClr val="0070C0"/>
                </a:solidFill>
              </a:rPr>
              <a:t>la fontaine de Diane</a:t>
            </a:r>
            <a:r>
              <a:rPr lang="fr-FR" sz="2400"/>
              <a:t>, réalisée par </a:t>
            </a:r>
            <a:r>
              <a:rPr lang="fr-FR" sz="2400">
                <a:solidFill>
                  <a:srgbClr val="00B050"/>
                </a:solidFill>
              </a:rPr>
              <a:t>Francini</a:t>
            </a:r>
            <a:r>
              <a:rPr lang="fr-FR" sz="2400"/>
              <a:t> en 1603, placée à son centre. </a:t>
            </a:r>
          </a:p>
          <a:p>
            <a:pPr>
              <a:spcBef>
                <a:spcPct val="20000"/>
              </a:spcBef>
              <a:buFont typeface="Arial" charset="0"/>
              <a:buNone/>
            </a:pPr>
            <a:r>
              <a:rPr lang="fr-FR" sz="2400"/>
              <a:t>Cette fontaine a retrouvé </a:t>
            </a:r>
            <a:r>
              <a:rPr lang="fr-FR" sz="2400">
                <a:solidFill>
                  <a:srgbClr val="0070C0"/>
                </a:solidFill>
              </a:rPr>
              <a:t>les chiens de bronze </a:t>
            </a:r>
            <a:r>
              <a:rPr lang="fr-FR" sz="2400"/>
              <a:t>qui la complétaient et qui en avaient été retirés après la Révolution Française. </a:t>
            </a:r>
          </a:p>
          <a:p>
            <a:pPr>
              <a:spcBef>
                <a:spcPct val="20000"/>
              </a:spcBef>
              <a:buFont typeface="Arial" charset="0"/>
              <a:buNone/>
            </a:pPr>
            <a:r>
              <a:rPr lang="fr-FR" sz="2400"/>
              <a:t>Partiellement réunis en 1813 par Napoléon, la fontaine ne recouvra son aspect d'origine qu'en 1964, avec le transfert des chiens conservés au Musée du Louvre. </a:t>
            </a:r>
            <a:endParaRPr lang="fr-FR" sz="2000"/>
          </a:p>
        </p:txBody>
      </p:sp>
      <p:cxnSp>
        <p:nvCxnSpPr>
          <p:cNvPr id="16" name="Connecteur droit 15"/>
          <p:cNvCxnSpPr/>
          <p:nvPr/>
        </p:nvCxnSpPr>
        <p:spPr>
          <a:xfrm flipH="1">
            <a:off x="5964238" y="0"/>
            <a:ext cx="26987" cy="68849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5997575" y="0"/>
            <a:ext cx="31305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5964238" y="6858000"/>
            <a:ext cx="31305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9109075" y="26988"/>
            <a:ext cx="19050" cy="68580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40962" name="Picture 6" descr="http://upload.wikimedia.org/wikipedia/commons/thumb/0/00/Fontainebleau_fontaineDiane.jpg/220px-Fontainebleau_fontaineDiane.jpg"/>
          <p:cNvPicPr>
            <a:picLocks noChangeAspect="1" noChangeArrowheads="1"/>
          </p:cNvPicPr>
          <p:nvPr/>
        </p:nvPicPr>
        <p:blipFill>
          <a:blip r:embed="rId3" r:link="rId4"/>
          <a:srcRect/>
          <a:stretch>
            <a:fillRect/>
          </a:stretch>
        </p:blipFill>
        <p:spPr bwMode="auto">
          <a:xfrm>
            <a:off x="5997575" y="4437063"/>
            <a:ext cx="3159125" cy="2447925"/>
          </a:xfrm>
          <a:prstGeom prst="rect">
            <a:avLst/>
          </a:prstGeom>
          <a:noFill/>
          <a:ln w="9525">
            <a:noFill/>
            <a:miter lim="800000"/>
            <a:headEnd/>
            <a:tailEnd/>
          </a:ln>
        </p:spPr>
      </p:pic>
      <p:pic>
        <p:nvPicPr>
          <p:cNvPr id="40963" name="Picture 7" descr="C:\Users\pc\Desktop\fontainebleau\45546376fontainebleau-jpg[1].jpg"/>
          <p:cNvPicPr>
            <a:picLocks noChangeAspect="1" noChangeArrowheads="1"/>
          </p:cNvPicPr>
          <p:nvPr/>
        </p:nvPicPr>
        <p:blipFill>
          <a:blip r:embed="rId5"/>
          <a:srcRect t="24643" r="51308" b="46175"/>
          <a:stretch>
            <a:fillRect/>
          </a:stretch>
        </p:blipFill>
        <p:spPr bwMode="auto">
          <a:xfrm>
            <a:off x="5981700" y="2217738"/>
            <a:ext cx="3144838" cy="2211387"/>
          </a:xfrm>
          <a:prstGeom prst="rect">
            <a:avLst/>
          </a:prstGeom>
          <a:noFill/>
          <a:ln w="9525">
            <a:noFill/>
            <a:miter lim="800000"/>
            <a:headEnd/>
            <a:tailEnd/>
          </a:ln>
        </p:spPr>
      </p:pic>
      <p:pic>
        <p:nvPicPr>
          <p:cNvPr id="40964" name="Picture 8" descr="FMR_jarDiane_WEBdiapo"/>
          <p:cNvPicPr>
            <a:picLocks noChangeAspect="1" noChangeArrowheads="1"/>
          </p:cNvPicPr>
          <p:nvPr/>
        </p:nvPicPr>
        <p:blipFill>
          <a:blip r:embed="rId6"/>
          <a:srcRect/>
          <a:stretch>
            <a:fillRect/>
          </a:stretch>
        </p:blipFill>
        <p:spPr bwMode="auto">
          <a:xfrm>
            <a:off x="5964238" y="0"/>
            <a:ext cx="3179762" cy="2217738"/>
          </a:xfrm>
          <a:prstGeom prst="rect">
            <a:avLst/>
          </a:prstGeom>
          <a:noFill/>
          <a:ln w="9525">
            <a:noFill/>
            <a:miter lim="800000"/>
            <a:headEnd/>
            <a:tailEnd/>
          </a:ln>
        </p:spPr>
      </p:pic>
      <p:sp>
        <p:nvSpPr>
          <p:cNvPr id="40965" name="Sous-titre 2"/>
          <p:cNvSpPr txBox="1">
            <a:spLocks/>
          </p:cNvSpPr>
          <p:nvPr/>
        </p:nvSpPr>
        <p:spPr bwMode="auto">
          <a:xfrm>
            <a:off x="152400" y="598488"/>
            <a:ext cx="5791200" cy="5688012"/>
          </a:xfrm>
          <a:prstGeom prst="rect">
            <a:avLst/>
          </a:prstGeom>
          <a:noFill/>
          <a:ln w="9525">
            <a:noFill/>
            <a:miter lim="800000"/>
            <a:headEnd/>
            <a:tailEnd/>
          </a:ln>
        </p:spPr>
        <p:txBody>
          <a:bodyPr/>
          <a:lstStyle/>
          <a:p>
            <a:pPr>
              <a:spcBef>
                <a:spcPct val="20000"/>
              </a:spcBef>
              <a:buFont typeface="Arial" charset="0"/>
              <a:buNone/>
            </a:pPr>
            <a:r>
              <a:rPr lang="fr-FR" sz="2400"/>
              <a:t>La statue est une copie d'antique provenant du château de Marly. Elle a remplacé à partir de 1813 le bronze d'origine de Barthélemy Prieur, actuellement conservé dans la galerie des Cerfs.</a:t>
            </a:r>
          </a:p>
          <a:p>
            <a:pPr>
              <a:spcBef>
                <a:spcPct val="20000"/>
              </a:spcBef>
              <a:buFont typeface="Arial" charset="0"/>
              <a:buNone/>
            </a:pPr>
            <a:r>
              <a:rPr lang="fr-FR" sz="2400"/>
              <a:t> La statue actuelle, dite </a:t>
            </a:r>
            <a:r>
              <a:rPr lang="fr-FR" sz="2400" i="1">
                <a:solidFill>
                  <a:srgbClr val="0070C0"/>
                </a:solidFill>
              </a:rPr>
              <a:t>Diane à la biche</a:t>
            </a:r>
            <a:r>
              <a:rPr lang="fr-FR" sz="2400"/>
              <a:t>, date de 1684. Les chiens urinant et les cerfs crachant de l'eau ont été réalisés par </a:t>
            </a:r>
            <a:r>
              <a:rPr lang="fr-FR" sz="2400">
                <a:solidFill>
                  <a:srgbClr val="00B050"/>
                </a:solidFill>
              </a:rPr>
              <a:t>Pierre Biart </a:t>
            </a:r>
            <a:r>
              <a:rPr lang="fr-FR" sz="2400"/>
              <a:t>en 1603 et disposés par l'ingénieur fontainier </a:t>
            </a:r>
            <a:r>
              <a:rPr lang="fr-FR" sz="2400">
                <a:solidFill>
                  <a:srgbClr val="00B050"/>
                </a:solidFill>
              </a:rPr>
              <a:t>Francini</a:t>
            </a:r>
            <a:r>
              <a:rPr lang="fr-FR" sz="2400"/>
              <a:t>.</a:t>
            </a:r>
          </a:p>
          <a:p>
            <a:pPr>
              <a:spcBef>
                <a:spcPct val="20000"/>
              </a:spcBef>
              <a:buFont typeface="Arial" charset="0"/>
              <a:buNone/>
            </a:pPr>
            <a:r>
              <a:rPr lang="fr-FR" sz="2400"/>
              <a:t>Les jardins sont bordés à l'est par l'aile de la galerie des Cerfs en brique et pierre, et par le jeu de paume à l'ouest.</a:t>
            </a:r>
          </a:p>
        </p:txBody>
      </p:sp>
      <p:cxnSp>
        <p:nvCxnSpPr>
          <p:cNvPr id="16" name="Connecteur droit 15"/>
          <p:cNvCxnSpPr/>
          <p:nvPr/>
        </p:nvCxnSpPr>
        <p:spPr>
          <a:xfrm flipH="1">
            <a:off x="5964238" y="0"/>
            <a:ext cx="26987" cy="6884988"/>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5997575" y="0"/>
            <a:ext cx="31305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5964238" y="6858000"/>
            <a:ext cx="31305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9109075" y="26988"/>
            <a:ext cx="19050" cy="68580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ous-titre 2"/>
          <p:cNvSpPr>
            <a:spLocks noGrp="1"/>
          </p:cNvSpPr>
          <p:nvPr>
            <p:ph type="subTitle" idx="1"/>
          </p:nvPr>
        </p:nvSpPr>
        <p:spPr>
          <a:xfrm>
            <a:off x="-9525" y="0"/>
            <a:ext cx="5973763" cy="6858000"/>
          </a:xfrm>
        </p:spPr>
        <p:txBody>
          <a:bodyPr/>
          <a:lstStyle/>
          <a:p>
            <a:r>
              <a:rPr lang="fr-FR" b="1" i="1" smtClean="0">
                <a:solidFill>
                  <a:srgbClr val="FF0000"/>
                </a:solidFill>
              </a:rPr>
              <a:t>Jardin anglais</a:t>
            </a:r>
          </a:p>
          <a:p>
            <a:r>
              <a:rPr lang="fr-FR" sz="2800" smtClean="0"/>
              <a:t> le jardin anglais a été recréé en 1812 par l'architecte </a:t>
            </a:r>
            <a:r>
              <a:rPr lang="fr-FR" sz="2800" smtClean="0">
                <a:solidFill>
                  <a:srgbClr val="00B050"/>
                </a:solidFill>
              </a:rPr>
              <a:t>Maximilien Joseph Hurtault </a:t>
            </a:r>
            <a:r>
              <a:rPr lang="fr-FR" sz="2800" smtClean="0"/>
              <a:t>selon les vœux de Napoléon I</a:t>
            </a:r>
            <a:r>
              <a:rPr lang="fr-FR" sz="2800" baseline="30000" smtClean="0"/>
              <a:t>er</a:t>
            </a:r>
            <a:r>
              <a:rPr lang="fr-FR" sz="2800" smtClean="0"/>
              <a:t>. </a:t>
            </a:r>
          </a:p>
          <a:p>
            <a:r>
              <a:rPr lang="fr-FR" sz="2800" smtClean="0"/>
              <a:t>Cependant, les lieux ont été aménagés dès le règne de François I</a:t>
            </a:r>
            <a:r>
              <a:rPr lang="fr-FR" sz="2800" baseline="30000" smtClean="0"/>
              <a:t>er</a:t>
            </a:r>
            <a:r>
              <a:rPr lang="fr-FR" sz="2800" smtClean="0"/>
              <a:t>, qui y avait fait élever un « </a:t>
            </a:r>
            <a:r>
              <a:rPr lang="fr-FR" sz="2800" smtClean="0">
                <a:solidFill>
                  <a:srgbClr val="0070C0"/>
                </a:solidFill>
              </a:rPr>
              <a:t>jardin des Pins</a:t>
            </a:r>
            <a:r>
              <a:rPr lang="fr-FR" sz="2800" smtClean="0"/>
              <a:t> ». </a:t>
            </a:r>
          </a:p>
          <a:p>
            <a:r>
              <a:rPr lang="fr-FR" sz="2800" smtClean="0"/>
              <a:t>Ce jardin, connu par les planches de Du Cerceau comme le « </a:t>
            </a:r>
            <a:r>
              <a:rPr lang="fr-FR" sz="2800" smtClean="0">
                <a:solidFill>
                  <a:srgbClr val="0070C0"/>
                </a:solidFill>
              </a:rPr>
              <a:t>jardin du Clos de l'Étang</a:t>
            </a:r>
            <a:r>
              <a:rPr lang="fr-FR" sz="2800" smtClean="0"/>
              <a:t> », était disposé à l'emplacement de l'ancien clos des religieux trinitaires. </a:t>
            </a:r>
          </a:p>
        </p:txBody>
      </p:sp>
      <p:sp>
        <p:nvSpPr>
          <p:cNvPr id="41986"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41987" name="Picture 2" descr="C:\Users\pc\Desktop\fontainebleau\45546376fontainebleau-jpg[1].jpg"/>
          <p:cNvPicPr>
            <a:picLocks noChangeAspect="1" noChangeArrowheads="1"/>
          </p:cNvPicPr>
          <p:nvPr/>
        </p:nvPicPr>
        <p:blipFill>
          <a:blip r:embed="rId3"/>
          <a:srcRect l="12592" t="38989" r="11858" b="23030"/>
          <a:stretch>
            <a:fillRect/>
          </a:stretch>
        </p:blipFill>
        <p:spPr bwMode="auto">
          <a:xfrm>
            <a:off x="5943600" y="2154238"/>
            <a:ext cx="3190875" cy="2282825"/>
          </a:xfrm>
          <a:prstGeom prst="rect">
            <a:avLst/>
          </a:prstGeom>
          <a:noFill/>
          <a:ln w="9525">
            <a:noFill/>
            <a:miter lim="800000"/>
            <a:headEnd/>
            <a:tailEnd/>
          </a:ln>
        </p:spPr>
      </p:pic>
      <p:pic>
        <p:nvPicPr>
          <p:cNvPr id="41988" name="Picture 3" descr="Fontainebleau-007512"/>
          <p:cNvPicPr>
            <a:picLocks noChangeAspect="1" noChangeArrowheads="1"/>
          </p:cNvPicPr>
          <p:nvPr/>
        </p:nvPicPr>
        <p:blipFill>
          <a:blip r:embed="rId4"/>
          <a:srcRect/>
          <a:stretch>
            <a:fillRect/>
          </a:stretch>
        </p:blipFill>
        <p:spPr bwMode="auto">
          <a:xfrm>
            <a:off x="5976938" y="4437063"/>
            <a:ext cx="3167062" cy="2420937"/>
          </a:xfrm>
          <a:prstGeom prst="rect">
            <a:avLst/>
          </a:prstGeom>
          <a:noFill/>
          <a:ln w="9525">
            <a:noFill/>
            <a:miter lim="800000"/>
            <a:headEnd/>
            <a:tailEnd/>
          </a:ln>
        </p:spPr>
      </p:pic>
      <p:pic>
        <p:nvPicPr>
          <p:cNvPr id="41989" name="Picture 4" descr="jardin12"/>
          <p:cNvPicPr>
            <a:picLocks noChangeAspect="1" noChangeArrowheads="1"/>
          </p:cNvPicPr>
          <p:nvPr/>
        </p:nvPicPr>
        <p:blipFill>
          <a:blip r:embed="rId5"/>
          <a:srcRect/>
          <a:stretch>
            <a:fillRect/>
          </a:stretch>
        </p:blipFill>
        <p:spPr bwMode="auto">
          <a:xfrm>
            <a:off x="5943600" y="0"/>
            <a:ext cx="3190875" cy="2154238"/>
          </a:xfrm>
          <a:prstGeom prst="rect">
            <a:avLst/>
          </a:prstGeom>
          <a:noFill/>
          <a:ln w="9525">
            <a:noFill/>
            <a:miter lim="800000"/>
            <a:headEnd/>
            <a:tailEnd/>
          </a:ln>
        </p:spPr>
      </p:pic>
      <p:cxnSp>
        <p:nvCxnSpPr>
          <p:cNvPr id="12" name="Connecteur droit 11"/>
          <p:cNvCxnSpPr/>
          <p:nvPr/>
        </p:nvCxnSpPr>
        <p:spPr>
          <a:xfrm flipH="1">
            <a:off x="5964238" y="0"/>
            <a:ext cx="26987" cy="68849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5997575" y="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5964238" y="685800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9109075" y="26988"/>
            <a:ext cx="19050" cy="6858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p:cNvSpPr>
            <a:spLocks noGrp="1"/>
          </p:cNvSpPr>
          <p:nvPr>
            <p:ph type="title"/>
          </p:nvPr>
        </p:nvSpPr>
        <p:spPr>
          <a:xfrm>
            <a:off x="251520" y="765175"/>
            <a:ext cx="8712968" cy="5832177"/>
          </a:xfrm>
        </p:spPr>
        <p:txBody>
          <a:bodyPr/>
          <a:lstStyle/>
          <a:p>
            <a:r>
              <a:rPr lang="fr-FR" sz="2800" b="1" dirty="0" smtClean="0">
                <a:solidFill>
                  <a:srgbClr val="FF0000"/>
                </a:solidFill>
              </a:rPr>
              <a:t>Introduction </a:t>
            </a:r>
            <a:r>
              <a:rPr lang="fr-FR" sz="2400" dirty="0" smtClean="0">
                <a:solidFill>
                  <a:schemeClr val="tx1"/>
                </a:solidFill>
              </a:rPr>
              <a:t/>
            </a:r>
            <a:br>
              <a:rPr lang="fr-FR" sz="2400" dirty="0" smtClean="0">
                <a:solidFill>
                  <a:schemeClr val="tx1"/>
                </a:solidFill>
              </a:rPr>
            </a:br>
            <a:r>
              <a:rPr lang="fr-FR" sz="2400" dirty="0">
                <a:solidFill>
                  <a:schemeClr val="tx1"/>
                </a:solidFill>
              </a:rPr>
              <a:t>Les espaces verts  parcs, jardins, aménagés ou à l’état sauvage   content un aspect important et primordial dans l’image de la ville pas seulement du côté esthétique mais aussi du côté de l’environnement et du développement durable et même du coté économiques comme dans le cas des jardins français dit aussi jardins classiques </a:t>
            </a:r>
            <a:br>
              <a:rPr lang="fr-FR" sz="2400" dirty="0">
                <a:solidFill>
                  <a:schemeClr val="tx1"/>
                </a:solidFill>
              </a:rPr>
            </a:br>
            <a:r>
              <a:rPr lang="fr-FR" sz="2400" dirty="0">
                <a:solidFill>
                  <a:schemeClr val="tx1"/>
                </a:solidFill>
              </a:rPr>
              <a:t>     En effet, les jardins Français sont des attractions touristiques qui représentent un atout économique surtout les châteaux se trouvant dans à proximité de la capitale Française et dont ils bénéficient des plus grandes attentions de la part des spécialistes</a:t>
            </a:r>
            <a:r>
              <a:rPr lang="fr-FR" sz="2400" dirty="0" smtClean="0">
                <a:solidFill>
                  <a:schemeClr val="tx1"/>
                </a:solidFill>
              </a:rPr>
              <a:t>.</a:t>
            </a:r>
            <a:br>
              <a:rPr lang="fr-FR" sz="2400" dirty="0" smtClean="0">
                <a:solidFill>
                  <a:schemeClr val="tx1"/>
                </a:solidFill>
              </a:rPr>
            </a:br>
            <a:r>
              <a:rPr lang="fr-FR" sz="2400" dirty="0">
                <a:solidFill>
                  <a:schemeClr val="tx1"/>
                </a:solidFill>
              </a:rPr>
              <a:t>C’est pour cela notre travail cette année consiste à étudier les différents jardins à travers le monde, leurs caractéristiques, leurs composantes, leurs gestion et leurs impact sur les villes, chose qu’on a essayé de vous le faire comprendre a travers ce modeste travail</a:t>
            </a:r>
            <a:r>
              <a:rPr lang="fr-FR" sz="2400" dirty="0" smtClean="0">
                <a:solidFill>
                  <a:schemeClr val="tx1"/>
                </a:solidFill>
              </a:rPr>
              <a:t> sur les jardins du château fontainebleau</a:t>
            </a:r>
            <a:endParaRPr lang="fr-FR" sz="2400" dirty="0">
              <a:solidFill>
                <a:schemeClr val="tx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sp>
        <p:nvSpPr>
          <p:cNvPr id="43010" name="Sous-titre 2"/>
          <p:cNvSpPr txBox="1">
            <a:spLocks/>
          </p:cNvSpPr>
          <p:nvPr/>
        </p:nvSpPr>
        <p:spPr bwMode="auto">
          <a:xfrm>
            <a:off x="-28575" y="26988"/>
            <a:ext cx="5972175" cy="6858000"/>
          </a:xfrm>
          <a:prstGeom prst="rect">
            <a:avLst/>
          </a:prstGeom>
          <a:noFill/>
          <a:ln w="9525">
            <a:noFill/>
            <a:miter lim="800000"/>
            <a:headEnd/>
            <a:tailEnd/>
          </a:ln>
        </p:spPr>
        <p:txBody>
          <a:bodyPr/>
          <a:lstStyle/>
          <a:p>
            <a:pPr>
              <a:spcBef>
                <a:spcPct val="20000"/>
              </a:spcBef>
              <a:buFont typeface="Arial" charset="0"/>
              <a:buNone/>
            </a:pPr>
            <a:r>
              <a:rPr lang="fr-FR" sz="2800"/>
              <a:t>Un marché, passé en 1538 avec Claude de Creil prévoyait plusieurs travaux : l'accroissement d'un petit jardin cultivé, la plantation de vignes, de saules, et la semence de graines de pins. </a:t>
            </a:r>
          </a:p>
          <a:p>
            <a:pPr>
              <a:spcBef>
                <a:spcPct val="20000"/>
              </a:spcBef>
              <a:buFont typeface="Arial" charset="0"/>
              <a:buNone/>
            </a:pPr>
            <a:r>
              <a:rPr lang="fr-FR" sz="2800"/>
              <a:t>En 1535 déjà, deux laboureurs de Marrac, près de Bayonne, avaient apporté des essences de pins maritimes.</a:t>
            </a:r>
          </a:p>
          <a:p>
            <a:pPr>
              <a:spcBef>
                <a:spcPct val="20000"/>
              </a:spcBef>
              <a:buFont typeface="Arial" charset="0"/>
              <a:buNone/>
            </a:pPr>
            <a:r>
              <a:rPr lang="fr-FR" sz="2800"/>
              <a:t> Le roi l'embellit alors de deux fabriques : </a:t>
            </a:r>
            <a:r>
              <a:rPr lang="fr-FR" sz="2800">
                <a:solidFill>
                  <a:srgbClr val="00B050"/>
                </a:solidFill>
              </a:rPr>
              <a:t>le pavillon de Pomone </a:t>
            </a:r>
            <a:r>
              <a:rPr lang="fr-FR" sz="2800"/>
              <a:t>et l'actuelle </a:t>
            </a:r>
            <a:r>
              <a:rPr lang="fr-FR" sz="2800">
                <a:solidFill>
                  <a:srgbClr val="00B050"/>
                </a:solidFill>
              </a:rPr>
              <a:t>grotte du jardin des Pins</a:t>
            </a:r>
            <a:r>
              <a:rPr lang="fr-FR" sz="2800"/>
              <a:t>.</a:t>
            </a:r>
            <a:endParaRPr lang="fr-FR" sz="2400"/>
          </a:p>
        </p:txBody>
      </p:sp>
      <p:pic>
        <p:nvPicPr>
          <p:cNvPr id="43011" name="Picture 2" descr="C:\Users\pc\Desktop\fontainebleau\45546376fontainebleau-jpg[1].jpg"/>
          <p:cNvPicPr>
            <a:picLocks noChangeAspect="1" noChangeArrowheads="1"/>
          </p:cNvPicPr>
          <p:nvPr/>
        </p:nvPicPr>
        <p:blipFill>
          <a:blip r:embed="rId3"/>
          <a:srcRect l="12592" t="38989" r="11858" b="23030"/>
          <a:stretch>
            <a:fillRect/>
          </a:stretch>
        </p:blipFill>
        <p:spPr bwMode="auto">
          <a:xfrm>
            <a:off x="5943600" y="2154238"/>
            <a:ext cx="3190875" cy="2282825"/>
          </a:xfrm>
          <a:prstGeom prst="rect">
            <a:avLst/>
          </a:prstGeom>
          <a:noFill/>
          <a:ln w="9525">
            <a:noFill/>
            <a:miter lim="800000"/>
            <a:headEnd/>
            <a:tailEnd/>
          </a:ln>
        </p:spPr>
      </p:pic>
      <p:pic>
        <p:nvPicPr>
          <p:cNvPr id="43012" name="Picture 3" descr="Fontainebleau-007512"/>
          <p:cNvPicPr>
            <a:picLocks noChangeAspect="1" noChangeArrowheads="1"/>
          </p:cNvPicPr>
          <p:nvPr/>
        </p:nvPicPr>
        <p:blipFill>
          <a:blip r:embed="rId4"/>
          <a:srcRect/>
          <a:stretch>
            <a:fillRect/>
          </a:stretch>
        </p:blipFill>
        <p:spPr bwMode="auto">
          <a:xfrm>
            <a:off x="5976938" y="4437063"/>
            <a:ext cx="3167062" cy="2420937"/>
          </a:xfrm>
          <a:prstGeom prst="rect">
            <a:avLst/>
          </a:prstGeom>
          <a:noFill/>
          <a:ln w="9525">
            <a:noFill/>
            <a:miter lim="800000"/>
            <a:headEnd/>
            <a:tailEnd/>
          </a:ln>
        </p:spPr>
      </p:pic>
      <p:pic>
        <p:nvPicPr>
          <p:cNvPr id="43013" name="Picture 4" descr="jardin12"/>
          <p:cNvPicPr>
            <a:picLocks noChangeAspect="1" noChangeArrowheads="1"/>
          </p:cNvPicPr>
          <p:nvPr/>
        </p:nvPicPr>
        <p:blipFill>
          <a:blip r:embed="rId5"/>
          <a:srcRect/>
          <a:stretch>
            <a:fillRect/>
          </a:stretch>
        </p:blipFill>
        <p:spPr bwMode="auto">
          <a:xfrm>
            <a:off x="5943600" y="0"/>
            <a:ext cx="3190875" cy="2154238"/>
          </a:xfrm>
          <a:prstGeom prst="rect">
            <a:avLst/>
          </a:prstGeom>
          <a:noFill/>
          <a:ln w="9525">
            <a:noFill/>
            <a:miter lim="800000"/>
            <a:headEnd/>
            <a:tailEnd/>
          </a:ln>
        </p:spPr>
      </p:pic>
      <p:cxnSp>
        <p:nvCxnSpPr>
          <p:cNvPr id="12" name="Connecteur droit 11"/>
          <p:cNvCxnSpPr/>
          <p:nvPr/>
        </p:nvCxnSpPr>
        <p:spPr>
          <a:xfrm flipH="1">
            <a:off x="5964238" y="0"/>
            <a:ext cx="26987" cy="68849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5997575" y="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5964238" y="685800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9109075" y="26988"/>
            <a:ext cx="19050" cy="6858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sp>
        <p:nvSpPr>
          <p:cNvPr id="44034" name="Sous-titre 2"/>
          <p:cNvSpPr txBox="1">
            <a:spLocks/>
          </p:cNvSpPr>
          <p:nvPr/>
        </p:nvSpPr>
        <p:spPr bwMode="auto">
          <a:xfrm>
            <a:off x="23813" y="0"/>
            <a:ext cx="5973762" cy="6858000"/>
          </a:xfrm>
          <a:prstGeom prst="rect">
            <a:avLst/>
          </a:prstGeom>
          <a:noFill/>
          <a:ln w="9525">
            <a:noFill/>
            <a:miter lim="800000"/>
            <a:headEnd/>
            <a:tailEnd/>
          </a:ln>
        </p:spPr>
        <p:txBody>
          <a:bodyPr/>
          <a:lstStyle/>
          <a:p>
            <a:pPr>
              <a:spcBef>
                <a:spcPct val="20000"/>
              </a:spcBef>
              <a:buFont typeface="Arial" charset="0"/>
              <a:buNone/>
            </a:pPr>
            <a:r>
              <a:rPr lang="fr-FR" sz="2800"/>
              <a:t>Le jardin est composé de </a:t>
            </a:r>
            <a:r>
              <a:rPr lang="fr-FR" sz="2800">
                <a:solidFill>
                  <a:srgbClr val="0070C0"/>
                </a:solidFill>
              </a:rPr>
              <a:t>bosquets</a:t>
            </a:r>
            <a:r>
              <a:rPr lang="fr-FR" sz="2800"/>
              <a:t> et d'</a:t>
            </a:r>
            <a:r>
              <a:rPr lang="fr-FR" sz="2800">
                <a:solidFill>
                  <a:srgbClr val="0070C0"/>
                </a:solidFill>
              </a:rPr>
              <a:t>une rivière artificielle</a:t>
            </a:r>
            <a:r>
              <a:rPr lang="fr-FR" sz="2800"/>
              <a:t>. Les essences actuellement présentes dans le jardin sont composées notamment d'</a:t>
            </a:r>
            <a:r>
              <a:rPr lang="fr-FR" sz="2800">
                <a:solidFill>
                  <a:srgbClr val="00B050"/>
                </a:solidFill>
              </a:rPr>
              <a:t>épicéas</a:t>
            </a:r>
            <a:r>
              <a:rPr lang="fr-FR" sz="2800"/>
              <a:t>, de </a:t>
            </a:r>
            <a:r>
              <a:rPr lang="fr-FR" sz="2800">
                <a:solidFill>
                  <a:srgbClr val="00B050"/>
                </a:solidFill>
              </a:rPr>
              <a:t>cyprès chauves</a:t>
            </a:r>
            <a:r>
              <a:rPr lang="fr-FR" sz="2800"/>
              <a:t>, de </a:t>
            </a:r>
            <a:r>
              <a:rPr lang="fr-FR" sz="2800">
                <a:solidFill>
                  <a:srgbClr val="00B050"/>
                </a:solidFill>
              </a:rPr>
              <a:t>tulipiers de Virginie</a:t>
            </a:r>
            <a:r>
              <a:rPr lang="fr-FR" sz="2800"/>
              <a:t> et </a:t>
            </a:r>
            <a:r>
              <a:rPr lang="fr-FR" sz="2800">
                <a:solidFill>
                  <a:srgbClr val="00B050"/>
                </a:solidFill>
              </a:rPr>
              <a:t>de Sophoras du Japon</a:t>
            </a:r>
            <a:r>
              <a:rPr lang="fr-FR" sz="2800"/>
              <a:t>, dont les plus anciens datent du Second Empire. </a:t>
            </a:r>
          </a:p>
          <a:p>
            <a:pPr>
              <a:spcBef>
                <a:spcPct val="20000"/>
              </a:spcBef>
              <a:buFont typeface="Arial" charset="0"/>
              <a:buNone/>
            </a:pPr>
            <a:r>
              <a:rPr lang="fr-FR" sz="2800"/>
              <a:t>Le jardin est orné de plusieurs sculptures d'extérieur, parmi lesquelles deux copies d'antiques en bronze du XVII</a:t>
            </a:r>
            <a:r>
              <a:rPr lang="fr-FR" sz="2800" baseline="30000"/>
              <a:t>e</a:t>
            </a:r>
            <a:r>
              <a:rPr lang="fr-FR" sz="2800"/>
              <a:t> siècle : </a:t>
            </a:r>
            <a:r>
              <a:rPr lang="fr-FR" sz="2800">
                <a:solidFill>
                  <a:srgbClr val="FF0000"/>
                </a:solidFill>
              </a:rPr>
              <a:t>le </a:t>
            </a:r>
            <a:r>
              <a:rPr lang="fr-FR" sz="2800" i="1">
                <a:solidFill>
                  <a:srgbClr val="FF0000"/>
                </a:solidFill>
              </a:rPr>
              <a:t>Gladiateur Borghèse</a:t>
            </a:r>
            <a:r>
              <a:rPr lang="fr-FR" sz="2800">
                <a:solidFill>
                  <a:srgbClr val="FF0000"/>
                </a:solidFill>
              </a:rPr>
              <a:t> </a:t>
            </a:r>
            <a:r>
              <a:rPr lang="fr-FR" sz="2800"/>
              <a:t>et </a:t>
            </a:r>
            <a:r>
              <a:rPr lang="fr-FR" sz="2800">
                <a:solidFill>
                  <a:srgbClr val="FF0000"/>
                </a:solidFill>
              </a:rPr>
              <a:t>le </a:t>
            </a:r>
            <a:r>
              <a:rPr lang="fr-FR" sz="2800" i="1">
                <a:solidFill>
                  <a:srgbClr val="FF0000"/>
                </a:solidFill>
              </a:rPr>
              <a:t>Gladiateur mourant</a:t>
            </a:r>
            <a:r>
              <a:rPr lang="fr-FR" sz="2800">
                <a:solidFill>
                  <a:srgbClr val="FF0000"/>
                </a:solidFill>
              </a:rPr>
              <a:t>.</a:t>
            </a:r>
          </a:p>
        </p:txBody>
      </p:sp>
      <p:pic>
        <p:nvPicPr>
          <p:cNvPr id="44035" name="Picture 2" descr="C:\Users\pc\Desktop\fontainebleau\45546376fontainebleau-jpg[1].jpg"/>
          <p:cNvPicPr>
            <a:picLocks noChangeAspect="1" noChangeArrowheads="1"/>
          </p:cNvPicPr>
          <p:nvPr/>
        </p:nvPicPr>
        <p:blipFill>
          <a:blip r:embed="rId3"/>
          <a:srcRect l="12592" t="38989" r="11858" b="23030"/>
          <a:stretch>
            <a:fillRect/>
          </a:stretch>
        </p:blipFill>
        <p:spPr bwMode="auto">
          <a:xfrm>
            <a:off x="5943600" y="2154238"/>
            <a:ext cx="3190875" cy="2282825"/>
          </a:xfrm>
          <a:prstGeom prst="rect">
            <a:avLst/>
          </a:prstGeom>
          <a:noFill/>
          <a:ln w="9525">
            <a:noFill/>
            <a:miter lim="800000"/>
            <a:headEnd/>
            <a:tailEnd/>
          </a:ln>
        </p:spPr>
      </p:pic>
      <p:pic>
        <p:nvPicPr>
          <p:cNvPr id="44036" name="Picture 3" descr="Fontainebleau-007512"/>
          <p:cNvPicPr>
            <a:picLocks noChangeAspect="1" noChangeArrowheads="1"/>
          </p:cNvPicPr>
          <p:nvPr/>
        </p:nvPicPr>
        <p:blipFill>
          <a:blip r:embed="rId4"/>
          <a:srcRect/>
          <a:stretch>
            <a:fillRect/>
          </a:stretch>
        </p:blipFill>
        <p:spPr bwMode="auto">
          <a:xfrm>
            <a:off x="5976938" y="4437063"/>
            <a:ext cx="3167062" cy="2420937"/>
          </a:xfrm>
          <a:prstGeom prst="rect">
            <a:avLst/>
          </a:prstGeom>
          <a:noFill/>
          <a:ln w="9525">
            <a:noFill/>
            <a:miter lim="800000"/>
            <a:headEnd/>
            <a:tailEnd/>
          </a:ln>
        </p:spPr>
      </p:pic>
      <p:pic>
        <p:nvPicPr>
          <p:cNvPr id="44037" name="Picture 4" descr="jardin12"/>
          <p:cNvPicPr>
            <a:picLocks noChangeAspect="1" noChangeArrowheads="1"/>
          </p:cNvPicPr>
          <p:nvPr/>
        </p:nvPicPr>
        <p:blipFill>
          <a:blip r:embed="rId5"/>
          <a:srcRect/>
          <a:stretch>
            <a:fillRect/>
          </a:stretch>
        </p:blipFill>
        <p:spPr bwMode="auto">
          <a:xfrm>
            <a:off x="5943600" y="0"/>
            <a:ext cx="3190875" cy="2154238"/>
          </a:xfrm>
          <a:prstGeom prst="rect">
            <a:avLst/>
          </a:prstGeom>
          <a:noFill/>
          <a:ln w="9525">
            <a:noFill/>
            <a:miter lim="800000"/>
            <a:headEnd/>
            <a:tailEnd/>
          </a:ln>
        </p:spPr>
      </p:pic>
      <p:cxnSp>
        <p:nvCxnSpPr>
          <p:cNvPr id="12" name="Connecteur droit 11"/>
          <p:cNvCxnSpPr/>
          <p:nvPr/>
        </p:nvCxnSpPr>
        <p:spPr>
          <a:xfrm flipH="1">
            <a:off x="5964238" y="0"/>
            <a:ext cx="26987" cy="68849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5997575" y="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5964238" y="685800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9109075" y="26988"/>
            <a:ext cx="19050" cy="6858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ous-titre 2"/>
          <p:cNvSpPr>
            <a:spLocks noGrp="1"/>
          </p:cNvSpPr>
          <p:nvPr>
            <p:ph type="subTitle" idx="1"/>
          </p:nvPr>
        </p:nvSpPr>
        <p:spPr>
          <a:xfrm>
            <a:off x="-33338" y="-14288"/>
            <a:ext cx="5973763" cy="6858001"/>
          </a:xfrm>
        </p:spPr>
        <p:txBody>
          <a:bodyPr/>
          <a:lstStyle/>
          <a:p>
            <a:r>
              <a:rPr lang="fr-FR" sz="2800" i="1" smtClean="0">
                <a:solidFill>
                  <a:srgbClr val="FF0000"/>
                </a:solidFill>
              </a:rPr>
              <a:t>Le Grand Parterre</a:t>
            </a:r>
          </a:p>
          <a:p>
            <a:r>
              <a:rPr lang="fr-FR" sz="2800" smtClean="0"/>
              <a:t>Le « </a:t>
            </a:r>
            <a:r>
              <a:rPr lang="fr-FR" sz="2800" smtClean="0">
                <a:solidFill>
                  <a:srgbClr val="00B050"/>
                </a:solidFill>
              </a:rPr>
              <a:t>Parterre </a:t>
            </a:r>
            <a:r>
              <a:rPr lang="fr-FR" sz="2800" smtClean="0"/>
              <a:t>», ou « </a:t>
            </a:r>
            <a:r>
              <a:rPr lang="fr-FR" sz="2800" smtClean="0">
                <a:solidFill>
                  <a:srgbClr val="00B050"/>
                </a:solidFill>
              </a:rPr>
              <a:t>Grand jardin</a:t>
            </a:r>
            <a:r>
              <a:rPr lang="fr-FR" sz="2800" smtClean="0"/>
              <a:t> », ou encore « </a:t>
            </a:r>
            <a:r>
              <a:rPr lang="fr-FR" sz="2800" smtClean="0">
                <a:solidFill>
                  <a:srgbClr val="00B050"/>
                </a:solidFill>
              </a:rPr>
              <a:t>jardin du roi</a:t>
            </a:r>
            <a:r>
              <a:rPr lang="fr-FR" sz="2800" smtClean="0"/>
              <a:t> » a été créé sous </a:t>
            </a:r>
            <a:r>
              <a:rPr lang="fr-FR" sz="2800" smtClean="0">
                <a:solidFill>
                  <a:srgbClr val="00B050"/>
                </a:solidFill>
              </a:rPr>
              <a:t>François I</a:t>
            </a:r>
            <a:r>
              <a:rPr lang="fr-FR" sz="2800" baseline="30000" smtClean="0">
                <a:solidFill>
                  <a:srgbClr val="00B050"/>
                </a:solidFill>
              </a:rPr>
              <a:t>er</a:t>
            </a:r>
            <a:r>
              <a:rPr lang="fr-FR" sz="2800" smtClean="0"/>
              <a:t>, et retracé sous </a:t>
            </a:r>
            <a:r>
              <a:rPr lang="fr-FR" sz="2800" smtClean="0">
                <a:solidFill>
                  <a:srgbClr val="00B050"/>
                </a:solidFill>
              </a:rPr>
              <a:t>Henri IV </a:t>
            </a:r>
            <a:r>
              <a:rPr lang="fr-FR" sz="2800" smtClean="0"/>
              <a:t>puis redessiné par </a:t>
            </a:r>
            <a:r>
              <a:rPr lang="fr-FR" sz="2800" smtClean="0">
                <a:solidFill>
                  <a:srgbClr val="00B050"/>
                </a:solidFill>
              </a:rPr>
              <a:t>André Le Nôtre</a:t>
            </a:r>
            <a:r>
              <a:rPr lang="fr-FR" sz="2800" smtClean="0"/>
              <a:t>.</a:t>
            </a:r>
          </a:p>
          <a:p>
            <a:r>
              <a:rPr lang="fr-FR" sz="2800" smtClean="0"/>
              <a:t> Les </a:t>
            </a:r>
            <a:r>
              <a:rPr lang="fr-FR" sz="2800" smtClean="0">
                <a:solidFill>
                  <a:srgbClr val="0070C0"/>
                </a:solidFill>
              </a:rPr>
              <a:t>bassins du Tibre </a:t>
            </a:r>
            <a:r>
              <a:rPr lang="fr-FR" sz="2800" smtClean="0"/>
              <a:t>et </a:t>
            </a:r>
            <a:r>
              <a:rPr lang="fr-FR" sz="2800" smtClean="0">
                <a:solidFill>
                  <a:srgbClr val="0070C0"/>
                </a:solidFill>
              </a:rPr>
              <a:t>du Romulus </a:t>
            </a:r>
            <a:r>
              <a:rPr lang="fr-FR" sz="2800" smtClean="0"/>
              <a:t>puisent leur nom dans un groupe sculptural qui les orna successivement au XVI</a:t>
            </a:r>
            <a:r>
              <a:rPr lang="fr-FR" sz="2800" baseline="30000" smtClean="0"/>
              <a:t>e</a:t>
            </a:r>
            <a:r>
              <a:rPr lang="fr-FR" sz="2800" smtClean="0"/>
              <a:t> et XVII</a:t>
            </a:r>
            <a:r>
              <a:rPr lang="fr-FR" sz="2800" baseline="30000" smtClean="0"/>
              <a:t>e</a:t>
            </a:r>
            <a:r>
              <a:rPr lang="fr-FR" sz="2800" smtClean="0"/>
              <a:t> siècles. Fondu pendant la Révolution, le Tibre, moulé à nouveau d'après l'original conservé au Louvre a aujourd'hui retrouvé sa place. </a:t>
            </a:r>
          </a:p>
        </p:txBody>
      </p:sp>
      <p:sp>
        <p:nvSpPr>
          <p:cNvPr id="45058"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45059" name="Picture 2" descr="C:\Users\pc\Desktop\fontainebleau\45546376fontainebleau-jpg[1].jpg"/>
          <p:cNvPicPr>
            <a:picLocks noChangeAspect="1" noChangeArrowheads="1"/>
          </p:cNvPicPr>
          <p:nvPr/>
        </p:nvPicPr>
        <p:blipFill>
          <a:blip r:embed="rId3"/>
          <a:srcRect l="18642" t="4443" r="1772" b="51534"/>
          <a:stretch>
            <a:fillRect/>
          </a:stretch>
        </p:blipFill>
        <p:spPr bwMode="auto">
          <a:xfrm>
            <a:off x="5997575" y="2217738"/>
            <a:ext cx="3146425" cy="2219325"/>
          </a:xfrm>
          <a:prstGeom prst="rect">
            <a:avLst/>
          </a:prstGeom>
          <a:noFill/>
          <a:ln w="9525">
            <a:noFill/>
            <a:miter lim="800000"/>
            <a:headEnd/>
            <a:tailEnd/>
          </a:ln>
        </p:spPr>
      </p:pic>
      <p:pic>
        <p:nvPicPr>
          <p:cNvPr id="45060" name="Picture 3" descr="FMR_GrandParterre_WEBdiapo"/>
          <p:cNvPicPr>
            <a:picLocks noChangeAspect="1" noChangeArrowheads="1"/>
          </p:cNvPicPr>
          <p:nvPr/>
        </p:nvPicPr>
        <p:blipFill>
          <a:blip r:embed="rId4"/>
          <a:srcRect/>
          <a:stretch>
            <a:fillRect/>
          </a:stretch>
        </p:blipFill>
        <p:spPr bwMode="auto">
          <a:xfrm>
            <a:off x="5964238" y="4437063"/>
            <a:ext cx="3163887" cy="2420937"/>
          </a:xfrm>
          <a:prstGeom prst="rect">
            <a:avLst/>
          </a:prstGeom>
          <a:noFill/>
          <a:ln w="9525">
            <a:noFill/>
            <a:miter lim="800000"/>
            <a:headEnd/>
            <a:tailEnd/>
          </a:ln>
        </p:spPr>
      </p:pic>
      <p:pic>
        <p:nvPicPr>
          <p:cNvPr id="45061" name="Picture 4" descr="C:\Users\pc\Desktop\fontainebleau\statue parterre.jpg"/>
          <p:cNvPicPr>
            <a:picLocks noChangeAspect="1" noChangeArrowheads="1"/>
          </p:cNvPicPr>
          <p:nvPr/>
        </p:nvPicPr>
        <p:blipFill>
          <a:blip r:embed="rId5"/>
          <a:srcRect/>
          <a:stretch>
            <a:fillRect/>
          </a:stretch>
        </p:blipFill>
        <p:spPr bwMode="auto">
          <a:xfrm>
            <a:off x="5997575" y="26988"/>
            <a:ext cx="3146425" cy="2254250"/>
          </a:xfrm>
          <a:prstGeom prst="rect">
            <a:avLst/>
          </a:prstGeom>
          <a:noFill/>
          <a:ln w="9525">
            <a:noFill/>
            <a:miter lim="800000"/>
            <a:headEnd/>
            <a:tailEnd/>
          </a:ln>
        </p:spPr>
      </p:pic>
      <p:cxnSp>
        <p:nvCxnSpPr>
          <p:cNvPr id="5" name="Connecteur droit 4"/>
          <p:cNvCxnSpPr/>
          <p:nvPr/>
        </p:nvCxnSpPr>
        <p:spPr>
          <a:xfrm flipH="1">
            <a:off x="5964238" y="0"/>
            <a:ext cx="26987" cy="68849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a:off x="5997575" y="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5964238" y="685800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9109075" y="26988"/>
            <a:ext cx="19050" cy="6858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46082" name="Picture 2" descr="C:\Users\pc\Desktop\fontainebleau\45546376fontainebleau-jpg[1].jpg"/>
          <p:cNvPicPr>
            <a:picLocks noChangeAspect="1" noChangeArrowheads="1"/>
          </p:cNvPicPr>
          <p:nvPr/>
        </p:nvPicPr>
        <p:blipFill>
          <a:blip r:embed="rId3"/>
          <a:srcRect l="18642" t="4443" r="1772" b="51534"/>
          <a:stretch>
            <a:fillRect/>
          </a:stretch>
        </p:blipFill>
        <p:spPr bwMode="auto">
          <a:xfrm>
            <a:off x="5997575" y="2217738"/>
            <a:ext cx="3146425" cy="2219325"/>
          </a:xfrm>
          <a:prstGeom prst="rect">
            <a:avLst/>
          </a:prstGeom>
          <a:noFill/>
          <a:ln w="9525">
            <a:noFill/>
            <a:miter lim="800000"/>
            <a:headEnd/>
            <a:tailEnd/>
          </a:ln>
        </p:spPr>
      </p:pic>
      <p:pic>
        <p:nvPicPr>
          <p:cNvPr id="46083" name="Picture 3" descr="FMR_GrandParterre_WEBdiapo"/>
          <p:cNvPicPr>
            <a:picLocks noChangeAspect="1" noChangeArrowheads="1"/>
          </p:cNvPicPr>
          <p:nvPr/>
        </p:nvPicPr>
        <p:blipFill>
          <a:blip r:embed="rId4"/>
          <a:srcRect/>
          <a:stretch>
            <a:fillRect/>
          </a:stretch>
        </p:blipFill>
        <p:spPr bwMode="auto">
          <a:xfrm>
            <a:off x="5964238" y="4437063"/>
            <a:ext cx="3163887" cy="2420937"/>
          </a:xfrm>
          <a:prstGeom prst="rect">
            <a:avLst/>
          </a:prstGeom>
          <a:noFill/>
          <a:ln w="9525">
            <a:noFill/>
            <a:miter lim="800000"/>
            <a:headEnd/>
            <a:tailEnd/>
          </a:ln>
        </p:spPr>
      </p:pic>
      <p:pic>
        <p:nvPicPr>
          <p:cNvPr id="46084" name="Picture 4" descr="C:\Users\pc\Desktop\fontainebleau\statue parterre.jpg"/>
          <p:cNvPicPr>
            <a:picLocks noChangeAspect="1" noChangeArrowheads="1"/>
          </p:cNvPicPr>
          <p:nvPr/>
        </p:nvPicPr>
        <p:blipFill>
          <a:blip r:embed="rId5"/>
          <a:srcRect/>
          <a:stretch>
            <a:fillRect/>
          </a:stretch>
        </p:blipFill>
        <p:spPr bwMode="auto">
          <a:xfrm>
            <a:off x="5997575" y="26988"/>
            <a:ext cx="3146425" cy="2254250"/>
          </a:xfrm>
          <a:prstGeom prst="rect">
            <a:avLst/>
          </a:prstGeom>
          <a:noFill/>
          <a:ln w="9525">
            <a:noFill/>
            <a:miter lim="800000"/>
            <a:headEnd/>
            <a:tailEnd/>
          </a:ln>
        </p:spPr>
      </p:pic>
      <p:cxnSp>
        <p:nvCxnSpPr>
          <p:cNvPr id="5" name="Connecteur droit 4"/>
          <p:cNvCxnSpPr/>
          <p:nvPr/>
        </p:nvCxnSpPr>
        <p:spPr>
          <a:xfrm flipH="1">
            <a:off x="5964238" y="0"/>
            <a:ext cx="26987" cy="68849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a:off x="5997575" y="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5964238" y="685800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9109075" y="26988"/>
            <a:ext cx="19050" cy="6858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6089" name="Sous-titre 2"/>
          <p:cNvSpPr txBox="1">
            <a:spLocks/>
          </p:cNvSpPr>
          <p:nvPr/>
        </p:nvSpPr>
        <p:spPr bwMode="auto">
          <a:xfrm>
            <a:off x="44450" y="49213"/>
            <a:ext cx="5972175" cy="6858000"/>
          </a:xfrm>
          <a:prstGeom prst="rect">
            <a:avLst/>
          </a:prstGeom>
          <a:noFill/>
          <a:ln w="9525">
            <a:noFill/>
            <a:miter lim="800000"/>
            <a:headEnd/>
            <a:tailEnd/>
          </a:ln>
        </p:spPr>
        <p:txBody>
          <a:bodyPr/>
          <a:lstStyle/>
          <a:p>
            <a:pPr>
              <a:spcBef>
                <a:spcPct val="20000"/>
              </a:spcBef>
              <a:buFont typeface="Arial" charset="0"/>
              <a:buNone/>
            </a:pPr>
            <a:r>
              <a:rPr lang="fr-FR" sz="2800"/>
              <a:t>Le bassin central fut orné en 1817 d'une vasque succédant à une fontaine en forme de rocher dite le « </a:t>
            </a:r>
            <a:r>
              <a:rPr lang="fr-FR" sz="2800">
                <a:solidFill>
                  <a:srgbClr val="00B050"/>
                </a:solidFill>
              </a:rPr>
              <a:t>pot bouillant </a:t>
            </a:r>
            <a:r>
              <a:rPr lang="fr-FR" sz="2800"/>
              <a:t>» qui existait à cet emplacement au XVII</a:t>
            </a:r>
            <a:r>
              <a:rPr lang="fr-FR" sz="2800" baseline="30000"/>
              <a:t>e</a:t>
            </a:r>
            <a:r>
              <a:rPr lang="fr-FR" sz="2800"/>
              <a:t> siècle. Clos de murs entre 1528 et 1533, Serlio avait imaginé pour ce jardin un pavillon d'agrément. </a:t>
            </a:r>
          </a:p>
          <a:p>
            <a:pPr>
              <a:spcBef>
                <a:spcPct val="20000"/>
              </a:spcBef>
              <a:buFont typeface="Arial" charset="0"/>
              <a:buNone/>
            </a:pPr>
            <a:r>
              <a:rPr lang="fr-FR" sz="2800"/>
              <a:t>Aménagé entre 1660 et 1664, il comportait des rinceaux formant les chiffres du roi Louis XIV et de la reine-mère Anne d'Autriche, qui disparurent au XVIII</a:t>
            </a:r>
            <a:r>
              <a:rPr lang="fr-FR" sz="2800" baseline="30000"/>
              <a:t>e</a:t>
            </a:r>
            <a:r>
              <a:rPr lang="fr-FR" sz="2800"/>
              <a:t> siècle. </a:t>
            </a:r>
          </a:p>
          <a:p>
            <a:pPr>
              <a:spcBef>
                <a:spcPct val="20000"/>
              </a:spcBef>
              <a:buFont typeface="Arial" charset="0"/>
              <a:buNone/>
            </a:pPr>
            <a:r>
              <a:rPr lang="fr-FR" sz="2800"/>
              <a:t>Les terrasses furent plantées de tilleuls sous Napoléon I</a:t>
            </a:r>
            <a:r>
              <a:rPr lang="fr-FR" sz="2800" baseline="30000"/>
              <a:t>er</a:t>
            </a:r>
            <a:r>
              <a:rPr lang="fr-FR" sz="2800"/>
              <a:t> .</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sp>
        <p:nvSpPr>
          <p:cNvPr id="47106" name="Sous-titre 2"/>
          <p:cNvSpPr txBox="1">
            <a:spLocks/>
          </p:cNvSpPr>
          <p:nvPr/>
        </p:nvSpPr>
        <p:spPr bwMode="auto">
          <a:xfrm>
            <a:off x="0" y="746125"/>
            <a:ext cx="5973763" cy="5419725"/>
          </a:xfrm>
          <a:prstGeom prst="rect">
            <a:avLst/>
          </a:prstGeom>
          <a:noFill/>
          <a:ln w="9525">
            <a:noFill/>
            <a:miter lim="800000"/>
            <a:headEnd/>
            <a:tailEnd/>
          </a:ln>
        </p:spPr>
        <p:txBody>
          <a:bodyPr/>
          <a:lstStyle/>
          <a:p>
            <a:pPr>
              <a:spcBef>
                <a:spcPct val="20000"/>
              </a:spcBef>
              <a:buFont typeface="Arial" charset="0"/>
              <a:buNone/>
            </a:pPr>
            <a:r>
              <a:rPr lang="fr-FR" sz="2800"/>
              <a:t>Le </a:t>
            </a:r>
            <a:r>
              <a:rPr lang="fr-FR" sz="2800">
                <a:solidFill>
                  <a:srgbClr val="00B050"/>
                </a:solidFill>
              </a:rPr>
              <a:t>bassin des cascades </a:t>
            </a:r>
            <a:r>
              <a:rPr lang="fr-FR" sz="2800"/>
              <a:t>a été édifié en 1661-1662 à l'extrémité du Parterre, mais depuis le XVIII</a:t>
            </a:r>
            <a:r>
              <a:rPr lang="fr-FR" sz="2800" baseline="30000"/>
              <a:t>e</a:t>
            </a:r>
            <a:r>
              <a:rPr lang="fr-FR" sz="2800"/>
              <a:t> siècle, ne présente plus qu'un bassin aux niches ornées de marbre. Le bassin est orné en son centre depuis 1866 d'un </a:t>
            </a:r>
            <a:r>
              <a:rPr lang="fr-FR" sz="2800" i="1"/>
              <a:t>Aigle défendant sa proie</a:t>
            </a:r>
            <a:r>
              <a:rPr lang="fr-FR" sz="2800"/>
              <a:t> en bronze.</a:t>
            </a:r>
          </a:p>
        </p:txBody>
      </p:sp>
      <p:pic>
        <p:nvPicPr>
          <p:cNvPr id="47107" name="Picture 2" descr="C:\Users\pc\Desktop\fontainebleau\45546376fontainebleau-jpg[1].jpg"/>
          <p:cNvPicPr>
            <a:picLocks noChangeAspect="1" noChangeArrowheads="1"/>
          </p:cNvPicPr>
          <p:nvPr/>
        </p:nvPicPr>
        <p:blipFill>
          <a:blip r:embed="rId3"/>
          <a:srcRect l="18642" t="4443" r="1772" b="51534"/>
          <a:stretch>
            <a:fillRect/>
          </a:stretch>
        </p:blipFill>
        <p:spPr bwMode="auto">
          <a:xfrm>
            <a:off x="5997575" y="2217738"/>
            <a:ext cx="3146425" cy="2219325"/>
          </a:xfrm>
          <a:prstGeom prst="rect">
            <a:avLst/>
          </a:prstGeom>
          <a:noFill/>
          <a:ln w="9525">
            <a:noFill/>
            <a:miter lim="800000"/>
            <a:headEnd/>
            <a:tailEnd/>
          </a:ln>
        </p:spPr>
      </p:pic>
      <p:pic>
        <p:nvPicPr>
          <p:cNvPr id="47108" name="Picture 3" descr="FMR_GrandParterre_WEBdiapo"/>
          <p:cNvPicPr>
            <a:picLocks noChangeAspect="1" noChangeArrowheads="1"/>
          </p:cNvPicPr>
          <p:nvPr/>
        </p:nvPicPr>
        <p:blipFill>
          <a:blip r:embed="rId4"/>
          <a:srcRect/>
          <a:stretch>
            <a:fillRect/>
          </a:stretch>
        </p:blipFill>
        <p:spPr bwMode="auto">
          <a:xfrm>
            <a:off x="5964238" y="4437063"/>
            <a:ext cx="3163887" cy="2420937"/>
          </a:xfrm>
          <a:prstGeom prst="rect">
            <a:avLst/>
          </a:prstGeom>
          <a:noFill/>
          <a:ln w="9525">
            <a:noFill/>
            <a:miter lim="800000"/>
            <a:headEnd/>
            <a:tailEnd/>
          </a:ln>
        </p:spPr>
      </p:pic>
      <p:pic>
        <p:nvPicPr>
          <p:cNvPr id="47109" name="Picture 4" descr="C:\Users\pc\Desktop\fontainebleau\statue parterre.jpg"/>
          <p:cNvPicPr>
            <a:picLocks noChangeAspect="1" noChangeArrowheads="1"/>
          </p:cNvPicPr>
          <p:nvPr/>
        </p:nvPicPr>
        <p:blipFill>
          <a:blip r:embed="rId5"/>
          <a:srcRect/>
          <a:stretch>
            <a:fillRect/>
          </a:stretch>
        </p:blipFill>
        <p:spPr bwMode="auto">
          <a:xfrm>
            <a:off x="5997575" y="26988"/>
            <a:ext cx="3146425" cy="2254250"/>
          </a:xfrm>
          <a:prstGeom prst="rect">
            <a:avLst/>
          </a:prstGeom>
          <a:noFill/>
          <a:ln w="9525">
            <a:noFill/>
            <a:miter lim="800000"/>
            <a:headEnd/>
            <a:tailEnd/>
          </a:ln>
        </p:spPr>
      </p:pic>
      <p:cxnSp>
        <p:nvCxnSpPr>
          <p:cNvPr id="5" name="Connecteur droit 4"/>
          <p:cNvCxnSpPr/>
          <p:nvPr/>
        </p:nvCxnSpPr>
        <p:spPr>
          <a:xfrm flipH="1">
            <a:off x="5964238" y="0"/>
            <a:ext cx="26987" cy="6884988"/>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Connecteur droit 8"/>
          <p:cNvCxnSpPr/>
          <p:nvPr/>
        </p:nvCxnSpPr>
        <p:spPr>
          <a:xfrm>
            <a:off x="5997575" y="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5964238" y="6858000"/>
            <a:ext cx="313055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9109075" y="26988"/>
            <a:ext cx="19050" cy="6858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98450" y="-100013"/>
            <a:ext cx="8229600" cy="561976"/>
          </a:xfrm>
        </p:spPr>
        <p:txBody>
          <a:bodyPr rtlCol="0">
            <a:normAutofit fontScale="90000"/>
          </a:bodyPr>
          <a:lstStyle/>
          <a:p>
            <a:pPr fontAlgn="auto">
              <a:spcAft>
                <a:spcPts val="0"/>
              </a:spcAft>
              <a:defRPr/>
            </a:pPr>
            <a:r>
              <a:rPr lang="fr-FR" b="1" i="1" dirty="0" smtClean="0">
                <a:solidFill>
                  <a:srgbClr val="FF0000"/>
                </a:solidFill>
              </a:rPr>
              <a:t>Composition des jardins </a:t>
            </a:r>
            <a:endParaRPr lang="fr-FR" b="1" i="1" dirty="0">
              <a:solidFill>
                <a:srgbClr val="FF0000"/>
              </a:solidFill>
            </a:endParaRPr>
          </a:p>
        </p:txBody>
      </p:sp>
      <p:graphicFrame>
        <p:nvGraphicFramePr>
          <p:cNvPr id="48176" name="Group 48"/>
          <p:cNvGraphicFramePr>
            <a:graphicFrameLocks noGrp="1"/>
          </p:cNvGraphicFramePr>
          <p:nvPr>
            <p:ph idx="1"/>
          </p:nvPr>
        </p:nvGraphicFramePr>
        <p:xfrm>
          <a:off x="7938" y="476250"/>
          <a:ext cx="9136062" cy="2779713"/>
        </p:xfrm>
        <a:graphic>
          <a:graphicData uri="http://schemas.openxmlformats.org/drawingml/2006/table">
            <a:tbl>
              <a:tblPr/>
              <a:tblGrid>
                <a:gridCol w="1827212"/>
                <a:gridCol w="1827213"/>
                <a:gridCol w="1827212"/>
                <a:gridCol w="1827213"/>
                <a:gridCol w="1827212"/>
              </a:tblGrid>
              <a:tr h="295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rgbClr val="FFFFFF"/>
                          </a:solidFill>
                          <a:effectLst/>
                          <a:latin typeface="Arial" charset="0"/>
                        </a:rPr>
                        <a:t>Jardin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rgbClr val="FFFFFF"/>
                          </a:solidFill>
                          <a:effectLst/>
                          <a:latin typeface="Arial" charset="0"/>
                        </a:rPr>
                        <a:t>aspect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rgbClr val="FFFFFF"/>
                          </a:solidFill>
                          <a:effectLst/>
                          <a:latin typeface="Arial" charset="0"/>
                        </a:rPr>
                        <a:t>végétation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rgbClr val="FFFFFF"/>
                          </a:solidFill>
                          <a:effectLst/>
                          <a:latin typeface="Arial" charset="0"/>
                        </a:rPr>
                        <a:t>eaux</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rgbClr val="FFFFFF"/>
                          </a:solidFill>
                          <a:effectLst/>
                          <a:latin typeface="Arial" charset="0"/>
                        </a:rPr>
                        <a:t>Sculpture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517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rgbClr val="0070C0"/>
                          </a:solidFill>
                          <a:effectLst/>
                          <a:latin typeface="Arial" charset="0"/>
                        </a:rPr>
                        <a:t>Jardin de diane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irrégulier</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600" b="0" i="0" u="none" strike="noStrike" cap="none" normalizeH="0" baseline="0" smtClean="0">
                        <a:ln>
                          <a:noFill/>
                        </a:ln>
                        <a:solidFill>
                          <a:srgbClr val="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Arbre isolé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Fontaine de diane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Statue de diane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r h="682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rgbClr val="0070C0"/>
                          </a:solidFill>
                          <a:effectLst/>
                          <a:latin typeface="Arial" charset="0"/>
                        </a:rPr>
                        <a:t>Grand parterre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F9F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Régulier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F9F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Fleur. Petites arbres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F9F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chemeClr val="bg1"/>
                          </a:solidFill>
                          <a:effectLst/>
                          <a:latin typeface="Arial" charset="0"/>
                        </a:rPr>
                        <a:t>bassins du Tibre et du Romulus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F9F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Statue de Tibre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9F9F9"/>
                    </a:solidFill>
                  </a:tcPr>
                </a:tc>
              </a:tr>
              <a:tr h="11826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smtClean="0">
                          <a:ln>
                            <a:noFill/>
                          </a:ln>
                          <a:solidFill>
                            <a:srgbClr val="0070C0"/>
                          </a:solidFill>
                          <a:effectLst/>
                          <a:latin typeface="Arial" charset="0"/>
                        </a:rPr>
                        <a:t>Jardin anglais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Irrégulier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Arbre isolé</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rgbClr val="000000"/>
                          </a:solidFill>
                          <a:effectLst/>
                          <a:latin typeface="Arial" charset="0"/>
                        </a:rPr>
                        <a:t>Rivière artificiel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smtClean="0">
                          <a:ln>
                            <a:noFill/>
                          </a:ln>
                          <a:solidFill>
                            <a:schemeClr val="bg1"/>
                          </a:solidFill>
                          <a:effectLst/>
                          <a:latin typeface="Arial" charset="0"/>
                        </a:rPr>
                        <a:t>le </a:t>
                      </a:r>
                      <a:r>
                        <a:rPr kumimoji="0" lang="fr-FR" sz="1600" b="0" i="1" u="none" strike="noStrike" cap="none" normalizeH="0" baseline="0" smtClean="0">
                          <a:ln>
                            <a:noFill/>
                          </a:ln>
                          <a:solidFill>
                            <a:schemeClr val="bg1"/>
                          </a:solidFill>
                          <a:effectLst/>
                          <a:latin typeface="Arial" charset="0"/>
                        </a:rPr>
                        <a:t>Gladiateur Borghèse</a:t>
                      </a:r>
                      <a:r>
                        <a:rPr kumimoji="0" lang="fr-FR" sz="1600" b="0" i="0" u="none" strike="noStrike" cap="none" normalizeH="0" baseline="0" smtClean="0">
                          <a:ln>
                            <a:noFill/>
                          </a:ln>
                          <a:solidFill>
                            <a:schemeClr val="bg1"/>
                          </a:solidFill>
                          <a:effectLst/>
                          <a:latin typeface="Arial" charset="0"/>
                        </a:rPr>
                        <a:t> ,le </a:t>
                      </a:r>
                      <a:r>
                        <a:rPr kumimoji="0" lang="fr-FR" sz="1600" b="0" i="1" u="none" strike="noStrike" cap="none" normalizeH="0" baseline="0" smtClean="0">
                          <a:ln>
                            <a:noFill/>
                          </a:ln>
                          <a:solidFill>
                            <a:schemeClr val="bg1"/>
                          </a:solidFill>
                          <a:effectLst/>
                          <a:latin typeface="Arial" charset="0"/>
                        </a:rPr>
                        <a:t>Gladiateur mourant</a:t>
                      </a:r>
                      <a:r>
                        <a:rPr kumimoji="0" lang="fr-FR" sz="1600" b="0" i="0" u="none" strike="noStrike" cap="none" normalizeH="0" baseline="0" smtClean="0">
                          <a:ln>
                            <a:noFill/>
                          </a:ln>
                          <a:solidFill>
                            <a:schemeClr val="bg1"/>
                          </a:solidFill>
                          <a:effectLst/>
                          <a:latin typeface="Arial" charset="0"/>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pic>
        <p:nvPicPr>
          <p:cNvPr id="5" name="Picture 2" descr="C:\Users\pc\Desktop\fontainebleau\45546376fontainebleau-jpg[1].jpg"/>
          <p:cNvPicPr>
            <a:picLocks noChangeAspect="1" noChangeArrowheads="1"/>
          </p:cNvPicPr>
          <p:nvPr/>
        </p:nvPicPr>
        <p:blipFill rotWithShape="1">
          <a:blip r:embed="rId2">
            <a:extLst/>
          </a:blip>
          <a:srcRect b="20606"/>
          <a:stretch/>
        </p:blipFill>
        <p:spPr bwMode="auto">
          <a:xfrm>
            <a:off x="101924" y="3284985"/>
            <a:ext cx="5532151" cy="3528392"/>
          </a:xfrm>
          <a:prstGeom prst="rect">
            <a:avLst/>
          </a:prstGeom>
          <a:ln w="88900" cap="sq" cmpd="thickThin">
            <a:solidFill>
              <a:srgbClr val="000000"/>
            </a:solidFill>
            <a:prstDash val="solid"/>
            <a:miter lim="800000"/>
          </a:ln>
          <a:effectLst>
            <a:innerShdw blurRad="76200">
              <a:srgbClr val="000000"/>
            </a:innerShdw>
          </a:effectLst>
          <a:extLst/>
        </p:spPr>
      </p:pic>
      <p:pic>
        <p:nvPicPr>
          <p:cNvPr id="17411" name="Picture 3" descr="FMR_jarDiane_WEBdiapo"/>
          <p:cNvPicPr>
            <a:picLocks noChangeAspect="1" noChangeArrowheads="1"/>
          </p:cNvPicPr>
          <p:nvPr/>
        </p:nvPicPr>
        <p:blipFill rotWithShape="1">
          <a:blip r:embed="rId3">
            <a:extLst/>
          </a:blip>
          <a:srcRect l="10070" t="29631" r="46594"/>
          <a:stretch/>
        </p:blipFill>
        <p:spPr bwMode="auto">
          <a:xfrm>
            <a:off x="7869382" y="5085183"/>
            <a:ext cx="1302328" cy="1678097"/>
          </a:xfrm>
          <a:prstGeom prst="rect">
            <a:avLst/>
          </a:prstGeom>
          <a:ln w="88900" cap="sq" cmpd="thickThin">
            <a:solidFill>
              <a:srgbClr val="000000"/>
            </a:solidFill>
            <a:prstDash val="solid"/>
            <a:miter lim="800000"/>
          </a:ln>
          <a:effectLst>
            <a:innerShdw blurRad="76200">
              <a:srgbClr val="000000"/>
            </a:innerShdw>
          </a:effectLst>
          <a:extLst/>
        </p:spPr>
      </p:pic>
      <p:pic>
        <p:nvPicPr>
          <p:cNvPr id="17412" name="Picture 4" descr="Fontainebleau-008478"/>
          <p:cNvPicPr>
            <a:picLocks noChangeAspect="1" noChangeArrowheads="1"/>
          </p:cNvPicPr>
          <p:nvPr/>
        </p:nvPicPr>
        <p:blipFill rotWithShape="1">
          <a:blip r:embed="rId4">
            <a:extLst/>
          </a:blip>
          <a:srcRect t="22802"/>
          <a:stretch/>
        </p:blipFill>
        <p:spPr bwMode="auto">
          <a:xfrm>
            <a:off x="6107181" y="3284984"/>
            <a:ext cx="3015534" cy="1600293"/>
          </a:xfrm>
          <a:prstGeom prst="rect">
            <a:avLst/>
          </a:prstGeom>
          <a:ln w="88900" cap="sq" cmpd="thickThin">
            <a:solidFill>
              <a:srgbClr val="000000"/>
            </a:solidFill>
            <a:prstDash val="solid"/>
            <a:miter lim="800000"/>
          </a:ln>
          <a:effectLst>
            <a:innerShdw blurRad="76200">
              <a:srgbClr val="000000"/>
            </a:innerShdw>
          </a:effectLst>
          <a:extLst/>
        </p:spPr>
      </p:pic>
      <p:pic>
        <p:nvPicPr>
          <p:cNvPr id="17413" name="Picture 5" descr="le-pavillon-de-letang-fontainebleau"/>
          <p:cNvPicPr>
            <a:picLocks noChangeAspect="1" noChangeArrowheads="1"/>
          </p:cNvPicPr>
          <p:nvPr/>
        </p:nvPicPr>
        <p:blipFill rotWithShape="1">
          <a:blip r:embed="rId5">
            <a:extLst/>
          </a:blip>
          <a:srcRect l="24519"/>
          <a:stretch/>
        </p:blipFill>
        <p:spPr bwMode="auto">
          <a:xfrm>
            <a:off x="6125615" y="5085184"/>
            <a:ext cx="1569190" cy="1678098"/>
          </a:xfrm>
          <a:prstGeom prst="rect">
            <a:avLst/>
          </a:prstGeom>
          <a:ln w="88900" cap="sq" cmpd="thickThin">
            <a:solidFill>
              <a:srgbClr val="00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ous-titre 2"/>
          <p:cNvSpPr>
            <a:spLocks noGrp="1"/>
          </p:cNvSpPr>
          <p:nvPr>
            <p:ph type="subTitle" idx="1"/>
          </p:nvPr>
        </p:nvSpPr>
        <p:spPr>
          <a:xfrm>
            <a:off x="-9525" y="0"/>
            <a:ext cx="9153525" cy="6858000"/>
          </a:xfrm>
        </p:spPr>
        <p:txBody>
          <a:bodyPr/>
          <a:lstStyle/>
          <a:p>
            <a:r>
              <a:rPr lang="fr-FR" sz="2000" b="1" i="1" smtClean="0">
                <a:solidFill>
                  <a:srgbClr val="FF0000"/>
                </a:solidFill>
              </a:rPr>
              <a:t>Forêt de Fontainebleau</a:t>
            </a:r>
          </a:p>
          <a:p>
            <a:r>
              <a:rPr lang="fr-FR" smtClean="0"/>
              <a:t>La forêt de Fontainebleau, est un important massif boisé de </a:t>
            </a:r>
            <a:r>
              <a:rPr lang="fr-FR" smtClean="0">
                <a:solidFill>
                  <a:srgbClr val="00B050"/>
                </a:solidFill>
              </a:rPr>
              <a:t>25000 ha</a:t>
            </a:r>
            <a:r>
              <a:rPr lang="fr-FR" smtClean="0"/>
              <a:t>, dont </a:t>
            </a:r>
            <a:r>
              <a:rPr lang="fr-FR" smtClean="0">
                <a:solidFill>
                  <a:srgbClr val="0070C0"/>
                </a:solidFill>
              </a:rPr>
              <a:t>21 600 </a:t>
            </a:r>
            <a:r>
              <a:rPr lang="fr-FR" smtClean="0"/>
              <a:t>ha sont aujourd’hui administrés en forêt domaniale. La forêt domaniale proprement dite couvre </a:t>
            </a:r>
            <a:r>
              <a:rPr lang="fr-FR" smtClean="0">
                <a:solidFill>
                  <a:srgbClr val="00B050"/>
                </a:solidFill>
              </a:rPr>
              <a:t>17 072 hectares</a:t>
            </a:r>
            <a:r>
              <a:rPr lang="fr-FR" smtClean="0"/>
              <a:t>.</a:t>
            </a:r>
          </a:p>
          <a:p>
            <a:r>
              <a:rPr lang="fr-FR" smtClean="0"/>
              <a:t>Elle est fragmentée et traversée par l’autoroute A6 (1964), les nationales 6 et 7, ainsi que le chemin de fer de Paris à Lyon. </a:t>
            </a:r>
          </a:p>
          <a:p>
            <a:r>
              <a:rPr lang="fr-FR" smtClean="0"/>
              <a:t>La forêt de Fontainebleau </a:t>
            </a:r>
          </a:p>
          <a:p>
            <a:r>
              <a:rPr lang="fr-FR" smtClean="0"/>
              <a:t>est célèbre dans le monde</a:t>
            </a:r>
          </a:p>
          <a:p>
            <a:r>
              <a:rPr lang="fr-FR" smtClean="0"/>
              <a:t> entier pour avoir inspiré </a:t>
            </a:r>
          </a:p>
          <a:p>
            <a:r>
              <a:rPr lang="fr-FR" smtClean="0"/>
              <a:t>les artistes du XIXe siècle :</a:t>
            </a:r>
          </a:p>
          <a:p>
            <a:r>
              <a:rPr lang="fr-FR" smtClean="0"/>
              <a:t> peintres impressionnistes</a:t>
            </a:r>
          </a:p>
          <a:p>
            <a:r>
              <a:rPr lang="fr-FR" smtClean="0"/>
              <a:t> et école de Barbizon, ainsi</a:t>
            </a:r>
          </a:p>
          <a:p>
            <a:r>
              <a:rPr lang="fr-FR" smtClean="0"/>
              <a:t> que des photographes, </a:t>
            </a:r>
          </a:p>
          <a:p>
            <a:r>
              <a:rPr lang="fr-FR" smtClean="0"/>
              <a:t>des écrivains et des poètes.</a:t>
            </a:r>
          </a:p>
        </p:txBody>
      </p:sp>
      <p:sp>
        <p:nvSpPr>
          <p:cNvPr id="49154"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13314" name="Picture 2"/>
          <p:cNvPicPr>
            <a:picLocks noChangeAspect="1" noChangeArrowheads="1"/>
          </p:cNvPicPr>
          <p:nvPr/>
        </p:nvPicPr>
        <p:blipFill rotWithShape="1">
          <a:blip r:embed="rId3">
            <a:extLst/>
          </a:blip>
          <a:srcRect b="6493"/>
          <a:stretch/>
        </p:blipFill>
        <p:spPr bwMode="auto">
          <a:xfrm>
            <a:off x="3799310" y="2293690"/>
            <a:ext cx="4285619" cy="3240360"/>
          </a:xfrm>
          <a:prstGeom prst="rect">
            <a:avLst/>
          </a:prstGeom>
          <a:ln w="88900" cap="sq" cmpd="thickThin">
            <a:solidFill>
              <a:srgbClr val="FF0000"/>
            </a:solidFill>
            <a:prstDash val="solid"/>
            <a:miter lim="800000"/>
          </a:ln>
          <a:effectLst>
            <a:innerShdw blurRad="76200">
              <a:srgbClr val="000000"/>
            </a:innerShdw>
          </a:effectLst>
          <a:extLst/>
        </p:spPr>
      </p:pic>
      <p:pic>
        <p:nvPicPr>
          <p:cNvPr id="49157" name="Picture 5"/>
          <p:cNvPicPr>
            <a:picLocks noChangeAspect="1" noChangeArrowheads="1"/>
          </p:cNvPicPr>
          <p:nvPr/>
        </p:nvPicPr>
        <p:blipFill>
          <a:blip r:embed="rId4"/>
          <a:srcRect l="21927" t="9647" b="6694"/>
          <a:stretch>
            <a:fillRect/>
          </a:stretch>
        </p:blipFill>
        <p:spPr bwMode="auto">
          <a:xfrm>
            <a:off x="6227763" y="4513263"/>
            <a:ext cx="2916237" cy="2344737"/>
          </a:xfrm>
          <a:prstGeom prst="rect">
            <a:avLst/>
          </a:prstGeom>
          <a:noFill/>
          <a:ln w="57150" algn="ctr">
            <a:solidFill>
              <a:srgbClr val="FF0000"/>
            </a:solid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ous-titre 2"/>
          <p:cNvSpPr>
            <a:spLocks noGrp="1"/>
          </p:cNvSpPr>
          <p:nvPr>
            <p:ph type="subTitle" idx="1"/>
          </p:nvPr>
        </p:nvSpPr>
        <p:spPr>
          <a:xfrm>
            <a:off x="-9525" y="333375"/>
            <a:ext cx="5589588" cy="3924300"/>
          </a:xfrm>
        </p:spPr>
        <p:txBody>
          <a:bodyPr/>
          <a:lstStyle/>
          <a:p>
            <a:r>
              <a:rPr lang="fr-FR" smtClean="0"/>
              <a:t>La forêt de Fontainebleau offre plus de </a:t>
            </a:r>
            <a:r>
              <a:rPr lang="fr-FR" smtClean="0">
                <a:solidFill>
                  <a:srgbClr val="00B050"/>
                </a:solidFill>
              </a:rPr>
              <a:t>1600 kilomètres </a:t>
            </a:r>
            <a:r>
              <a:rPr lang="fr-FR" smtClean="0"/>
              <a:t>de routes forestières et circuits pédestres pour le plaisir des promeneurs dont </a:t>
            </a:r>
            <a:r>
              <a:rPr lang="fr-FR" smtClean="0">
                <a:solidFill>
                  <a:srgbClr val="00B050"/>
                </a:solidFill>
              </a:rPr>
              <a:t>300 kilomètres </a:t>
            </a:r>
            <a:r>
              <a:rPr lang="fr-FR" smtClean="0"/>
              <a:t>de sentiers balisés. </a:t>
            </a:r>
          </a:p>
          <a:p>
            <a:r>
              <a:rPr lang="fr-FR" smtClean="0"/>
              <a:t>Cavaliers, vététistes, rollers et coureurs trouveront également des circuits pour s’évader. Quant aux amateurs d’escalade, près de </a:t>
            </a:r>
            <a:r>
              <a:rPr lang="fr-FR" smtClean="0">
                <a:solidFill>
                  <a:srgbClr val="00B050"/>
                </a:solidFill>
              </a:rPr>
              <a:t>150 circuits </a:t>
            </a:r>
            <a:r>
              <a:rPr lang="fr-FR" smtClean="0"/>
              <a:t>sont balisés pour leur plus grand plaisir parmi les rochers de grès et chaos du massif.</a:t>
            </a:r>
          </a:p>
        </p:txBody>
      </p:sp>
      <p:sp>
        <p:nvSpPr>
          <p:cNvPr id="50178"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14338" name="Picture 2"/>
          <p:cNvPicPr>
            <a:picLocks noChangeAspect="1" noChangeArrowheads="1"/>
          </p:cNvPicPr>
          <p:nvPr/>
        </p:nvPicPr>
        <p:blipFill rotWithShape="1">
          <a:blip r:embed="rId3">
            <a:extLst/>
          </a:blip>
          <a:srcRect b="8900"/>
          <a:stretch/>
        </p:blipFill>
        <p:spPr bwMode="auto">
          <a:xfrm>
            <a:off x="5628388" y="1844824"/>
            <a:ext cx="3323095" cy="4824536"/>
          </a:xfrm>
          <a:prstGeom prst="rect">
            <a:avLst/>
          </a:prstGeom>
          <a:ln w="88900" cap="sq" cmpd="thickThin">
            <a:solidFill>
              <a:srgbClr val="FF0000"/>
            </a:solidFill>
            <a:prstDash val="solid"/>
            <a:miter lim="800000"/>
          </a:ln>
          <a:effectLst>
            <a:innerShdw blurRad="76200">
              <a:srgbClr val="000000"/>
            </a:innerShdw>
          </a:effectLs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ous-titre 2"/>
          <p:cNvSpPr>
            <a:spLocks noGrp="1"/>
          </p:cNvSpPr>
          <p:nvPr>
            <p:ph type="subTitle" idx="1"/>
          </p:nvPr>
        </p:nvSpPr>
        <p:spPr>
          <a:xfrm>
            <a:off x="241300" y="188913"/>
            <a:ext cx="8578850" cy="3313112"/>
          </a:xfrm>
        </p:spPr>
        <p:txBody>
          <a:bodyPr/>
          <a:lstStyle/>
          <a:p>
            <a:r>
              <a:rPr lang="fr-FR" smtClean="0"/>
              <a:t>La forêt de Fontainebleau demeure un pur bonheur pour les amoureux de la nature, par sa faune très dense et diversifiée : cerfs, chevreuils, sangliers, rongeurs et quelques 215 espèces d’oiseaux, ainsi que sa flore très riche : environ 1350 plantes à fleurs, 450 mousses, 3000 champignons, 500 lichens et autant d’algues.</a:t>
            </a:r>
          </a:p>
        </p:txBody>
      </p:sp>
      <p:sp>
        <p:nvSpPr>
          <p:cNvPr id="51202"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51204" name="Picture 4"/>
          <p:cNvPicPr>
            <a:picLocks noChangeAspect="1" noChangeArrowheads="1"/>
          </p:cNvPicPr>
          <p:nvPr/>
        </p:nvPicPr>
        <p:blipFill>
          <a:blip r:embed="rId3"/>
          <a:srcRect r="43306" b="39519"/>
          <a:stretch>
            <a:fillRect/>
          </a:stretch>
        </p:blipFill>
        <p:spPr bwMode="auto">
          <a:xfrm>
            <a:off x="2124075" y="2205038"/>
            <a:ext cx="4824413" cy="4365625"/>
          </a:xfrm>
          <a:prstGeom prst="rect">
            <a:avLst/>
          </a:prstGeom>
          <a:noFill/>
          <a:ln w="38100" cmpd="dbl" algn="ctr">
            <a:solidFill>
              <a:srgbClr val="000000"/>
            </a:solid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ous-titre 2"/>
          <p:cNvSpPr>
            <a:spLocks noGrp="1"/>
          </p:cNvSpPr>
          <p:nvPr>
            <p:ph type="subTitle" idx="1"/>
          </p:nvPr>
        </p:nvSpPr>
        <p:spPr>
          <a:xfrm>
            <a:off x="-9525" y="19050"/>
            <a:ext cx="9153525" cy="6408738"/>
          </a:xfrm>
        </p:spPr>
        <p:txBody>
          <a:bodyPr/>
          <a:lstStyle/>
          <a:p>
            <a:r>
              <a:rPr lang="fr-FR" b="1" i="1" smtClean="0">
                <a:solidFill>
                  <a:srgbClr val="FF0000"/>
                </a:solidFill>
              </a:rPr>
              <a:t>La gestion actuel de la foret</a:t>
            </a:r>
          </a:p>
          <a:p>
            <a:r>
              <a:rPr lang="fr-FR" sz="2800" smtClean="0"/>
              <a:t>La forêt de Fontainebleau est encadrée par de nombreux dispositifs juridiques : </a:t>
            </a:r>
            <a:r>
              <a:rPr lang="fr-FR" sz="2800" smtClean="0">
                <a:solidFill>
                  <a:srgbClr val="009900"/>
                </a:solidFill>
              </a:rPr>
              <a:t>des dispositifs de protection réglementaire nationaux</a:t>
            </a:r>
            <a:r>
              <a:rPr lang="fr-FR" sz="2800" smtClean="0"/>
              <a:t> (un site naturel classé au titre de la loi du 2 mai 1930 et un statut de forêt de protection, intégrant des arrêtés préfectoraux de protection de biotope, des réserves biologiques, des espaces boisés classés ainsi que des espaces verts à protéger), </a:t>
            </a:r>
            <a:r>
              <a:rPr lang="fr-FR" sz="2800" smtClean="0">
                <a:solidFill>
                  <a:srgbClr val="009900"/>
                </a:solidFill>
              </a:rPr>
              <a:t>des dispositifs de protection à caractère international</a:t>
            </a:r>
            <a:r>
              <a:rPr lang="fr-FR" sz="2800" smtClean="0"/>
              <a:t> (inscription au réseau européen de protection Natural 2000, statut UNESCO de réserve de biosphère M.A.B.) complétés par </a:t>
            </a:r>
            <a:r>
              <a:rPr lang="fr-FR" sz="2800" smtClean="0">
                <a:solidFill>
                  <a:srgbClr val="009900"/>
                </a:solidFill>
              </a:rPr>
              <a:t>des inventaires patrimoniaux de type ZNIEFF</a:t>
            </a:r>
            <a:r>
              <a:rPr lang="fr-FR" sz="2800" smtClean="0"/>
              <a:t> (Zones Naturelles d’Intérêt Ecologique Faunistique et Floristique).</a:t>
            </a:r>
          </a:p>
        </p:txBody>
      </p:sp>
      <p:sp>
        <p:nvSpPr>
          <p:cNvPr id="52226"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C:\Users\pc\Desktop\fontainebleau\jardin-du-chateau-de-fontainebleau[1].jpg"/>
          <p:cNvPicPr>
            <a:picLocks noChangeAspect="1" noChangeArrowheads="1"/>
          </p:cNvPicPr>
          <p:nvPr/>
        </p:nvPicPr>
        <p:blipFill>
          <a:blip r:embed="rId2"/>
          <a:srcRect/>
          <a:stretch>
            <a:fillRect/>
          </a:stretch>
        </p:blipFill>
        <p:spPr bwMode="auto">
          <a:xfrm>
            <a:off x="0" y="0"/>
            <a:ext cx="9144000" cy="6807200"/>
          </a:xfrm>
          <a:prstGeom prst="rect">
            <a:avLst/>
          </a:prstGeom>
          <a:noFill/>
          <a:ln w="9525">
            <a:noFill/>
            <a:miter lim="800000"/>
            <a:headEnd/>
            <a:tailEnd/>
          </a:ln>
        </p:spPr>
      </p:pic>
      <p:sp>
        <p:nvSpPr>
          <p:cNvPr id="16386" name="Sous-titre 2"/>
          <p:cNvSpPr>
            <a:spLocks noGrp="1"/>
          </p:cNvSpPr>
          <p:nvPr>
            <p:ph type="subTitle" idx="1"/>
          </p:nvPr>
        </p:nvSpPr>
        <p:spPr>
          <a:xfrm>
            <a:off x="0" y="0"/>
            <a:ext cx="9144000" cy="6597650"/>
          </a:xfrm>
        </p:spPr>
        <p:txBody>
          <a:bodyPr>
            <a:normAutofit lnSpcReduction="10000"/>
          </a:bodyPr>
          <a:lstStyle/>
          <a:p>
            <a:pPr algn="ctr"/>
            <a:r>
              <a:rPr lang="fr-FR" sz="4800" b="1" smtClean="0"/>
              <a:t>Première partie</a:t>
            </a:r>
          </a:p>
          <a:p>
            <a:pPr algn="ctr"/>
            <a:endParaRPr lang="fr-FR" sz="3600" b="1" smtClean="0">
              <a:solidFill>
                <a:srgbClr val="FF0000"/>
              </a:solidFill>
            </a:endParaRPr>
          </a:p>
          <a:p>
            <a:pPr algn="ctr"/>
            <a:endParaRPr lang="fr-FR" sz="3600" b="1" smtClean="0">
              <a:solidFill>
                <a:srgbClr val="FF0000"/>
              </a:solidFill>
            </a:endParaRPr>
          </a:p>
          <a:p>
            <a:pPr algn="ctr"/>
            <a:endParaRPr lang="fr-FR" sz="3600" b="1" smtClean="0">
              <a:solidFill>
                <a:srgbClr val="FF0000"/>
              </a:solidFill>
            </a:endParaRPr>
          </a:p>
          <a:p>
            <a:pPr algn="ctr"/>
            <a:endParaRPr lang="fr-FR" sz="3600" b="1" smtClean="0">
              <a:solidFill>
                <a:srgbClr val="FF0000"/>
              </a:solidFill>
            </a:endParaRPr>
          </a:p>
          <a:p>
            <a:pPr algn="ctr"/>
            <a:endParaRPr lang="fr-FR" sz="3600" b="1" smtClean="0">
              <a:solidFill>
                <a:srgbClr val="FF0000"/>
              </a:solidFill>
            </a:endParaRPr>
          </a:p>
          <a:p>
            <a:pPr algn="ctr"/>
            <a:r>
              <a:rPr lang="fr-FR" sz="8000" b="1" smtClean="0">
                <a:solidFill>
                  <a:srgbClr val="FF0000"/>
                </a:solidFill>
                <a:latin typeface="Times New Roman" pitchFamily="18" charset="0"/>
                <a:cs typeface="Times New Roman" pitchFamily="18" charset="0"/>
              </a:rPr>
              <a:t>L’espaces vert  </a:t>
            </a:r>
            <a:r>
              <a:rPr lang="fr-FR" sz="13800" b="1" smtClean="0">
                <a:solidFill>
                  <a:srgbClr val="FF0000"/>
                </a:solidFill>
                <a:latin typeface="Times New Roman" pitchFamily="18" charset="0"/>
                <a:cs typeface="Times New Roman" pitchFamily="18" charset="0"/>
              </a:rPr>
              <a:t> </a:t>
            </a:r>
            <a:r>
              <a:rPr lang="fr-FR" sz="5400" b="1" smtClean="0">
                <a:solidFill>
                  <a:srgbClr val="FF0000"/>
                </a:solidFill>
                <a:latin typeface="Times New Roman" pitchFamily="18" charset="0"/>
                <a:cs typeface="Times New Roman" pitchFamily="18" charset="0"/>
              </a:rPr>
              <a:t> </a:t>
            </a:r>
            <a:endParaRPr lang="fr-FR" sz="6000" b="1"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ous-titre 2"/>
          <p:cNvSpPr>
            <a:spLocks noGrp="1"/>
          </p:cNvSpPr>
          <p:nvPr>
            <p:ph type="subTitle" idx="1"/>
          </p:nvPr>
        </p:nvSpPr>
        <p:spPr>
          <a:xfrm>
            <a:off x="0" y="-100013"/>
            <a:ext cx="9153525" cy="3529013"/>
          </a:xfrm>
        </p:spPr>
        <p:txBody>
          <a:bodyPr>
            <a:normAutofit lnSpcReduction="10000"/>
          </a:bodyPr>
          <a:lstStyle/>
          <a:p>
            <a:r>
              <a:rPr lang="fr-FR" sz="2800" b="1" smtClean="0">
                <a:solidFill>
                  <a:srgbClr val="FF0000"/>
                </a:solidFill>
              </a:rPr>
              <a:t>Etat actuel du jardin</a:t>
            </a:r>
            <a:endParaRPr lang="fr-FR" sz="2800" smtClean="0">
              <a:solidFill>
                <a:srgbClr val="FF0000"/>
              </a:solidFill>
            </a:endParaRPr>
          </a:p>
          <a:p>
            <a:r>
              <a:rPr lang="fr-FR" sz="2800" smtClean="0"/>
              <a:t>Il est nécessaire de différencier, dans l'appréciation des chiffres du tourisme sur le site du château de Fontainebleau, le château lui-même (</a:t>
            </a:r>
            <a:r>
              <a:rPr lang="fr-FR" sz="2800" smtClean="0">
                <a:solidFill>
                  <a:srgbClr val="00B050"/>
                </a:solidFill>
              </a:rPr>
              <a:t>musée national du château de Fontainebleau</a:t>
            </a:r>
            <a:r>
              <a:rPr lang="fr-FR" sz="2800" smtClean="0"/>
              <a:t>), le domaine (</a:t>
            </a:r>
            <a:r>
              <a:rPr lang="fr-FR" sz="2800" smtClean="0">
                <a:solidFill>
                  <a:srgbClr val="00B050"/>
                </a:solidFill>
              </a:rPr>
              <a:t>château, jardins et parc</a:t>
            </a:r>
            <a:r>
              <a:rPr lang="fr-FR" sz="2800" smtClean="0"/>
              <a:t>), et un troisième ensemble plus large englobant le château, ses jardins, son parc, et la forêt de Fontainebleau environnante</a:t>
            </a:r>
            <a:endParaRPr lang="fr-FR" sz="3200" smtClean="0"/>
          </a:p>
        </p:txBody>
      </p:sp>
      <p:sp>
        <p:nvSpPr>
          <p:cNvPr id="53250"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pic>
        <p:nvPicPr>
          <p:cNvPr id="7" name="Image 6" descr="http://www.musee-chateau-fontainebleau.fr/local/cache-vignettes/L680xH265/rubon72-1cda5.jpg"/>
          <p:cNvPicPr/>
          <p:nvPr/>
        </p:nvPicPr>
        <p:blipFill>
          <a:blip r:embed="rId3" cstate="print"/>
          <a:srcRect/>
          <a:stretch>
            <a:fillRect/>
          </a:stretch>
        </p:blipFill>
        <p:spPr bwMode="auto">
          <a:xfrm>
            <a:off x="405847" y="3727128"/>
            <a:ext cx="8277207" cy="2875989"/>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9525" y="492125"/>
            <a:ext cx="9153525" cy="5184775"/>
          </a:xfrm>
        </p:spPr>
        <p:txBody>
          <a:bodyPr rtlCol="0">
            <a:noAutofit/>
          </a:bodyPr>
          <a:lstStyle/>
          <a:p>
            <a:pPr fontAlgn="auto">
              <a:spcAft>
                <a:spcPts val="0"/>
              </a:spcAft>
              <a:buFont typeface="Wingdings" charset="2"/>
              <a:buNone/>
              <a:defRPr/>
            </a:pPr>
            <a:r>
              <a:rPr lang="fr-FR" sz="3600" dirty="0"/>
              <a:t>Le château de Fontainebleau a reçu </a:t>
            </a:r>
            <a:r>
              <a:rPr lang="fr-FR" sz="3600" dirty="0">
                <a:solidFill>
                  <a:srgbClr val="00B050"/>
                </a:solidFill>
              </a:rPr>
              <a:t>329 960 </a:t>
            </a:r>
            <a:r>
              <a:rPr lang="fr-FR" sz="3600" dirty="0"/>
              <a:t>visiteurs en </a:t>
            </a:r>
            <a:r>
              <a:rPr lang="fr-FR" sz="3600" dirty="0" smtClean="0">
                <a:solidFill>
                  <a:srgbClr val="0070C0"/>
                </a:solidFill>
              </a:rPr>
              <a:t>2001</a:t>
            </a:r>
            <a:r>
              <a:rPr lang="fr-FR" sz="3600" dirty="0" smtClean="0"/>
              <a:t>, </a:t>
            </a:r>
            <a:r>
              <a:rPr lang="fr-FR" sz="3600" dirty="0">
                <a:solidFill>
                  <a:srgbClr val="00B050"/>
                </a:solidFill>
              </a:rPr>
              <a:t>232 087 </a:t>
            </a:r>
            <a:r>
              <a:rPr lang="fr-FR" sz="3600" dirty="0"/>
              <a:t>en </a:t>
            </a:r>
            <a:r>
              <a:rPr lang="fr-FR" sz="3600" dirty="0">
                <a:solidFill>
                  <a:srgbClr val="0070C0"/>
                </a:solidFill>
              </a:rPr>
              <a:t>2007</a:t>
            </a:r>
            <a:r>
              <a:rPr lang="fr-FR" sz="3600" dirty="0"/>
              <a:t> et </a:t>
            </a:r>
            <a:r>
              <a:rPr lang="fr-FR" sz="3600" dirty="0">
                <a:solidFill>
                  <a:srgbClr val="00B050"/>
                </a:solidFill>
              </a:rPr>
              <a:t>230 816 </a:t>
            </a:r>
            <a:r>
              <a:rPr lang="fr-FR" sz="3600" dirty="0"/>
              <a:t>en </a:t>
            </a:r>
            <a:r>
              <a:rPr lang="fr-FR" sz="3600" dirty="0" smtClean="0">
                <a:solidFill>
                  <a:srgbClr val="0070C0"/>
                </a:solidFill>
              </a:rPr>
              <a:t>2008</a:t>
            </a:r>
            <a:r>
              <a:rPr lang="fr-FR" sz="3600" dirty="0" smtClean="0"/>
              <a:t>. </a:t>
            </a:r>
            <a:r>
              <a:rPr lang="fr-FR" sz="3600" dirty="0"/>
              <a:t>Le château et son parc, constituent en </a:t>
            </a:r>
            <a:r>
              <a:rPr lang="fr-FR" sz="3600" dirty="0">
                <a:solidFill>
                  <a:srgbClr val="0070C0"/>
                </a:solidFill>
              </a:rPr>
              <a:t>2008</a:t>
            </a:r>
            <a:r>
              <a:rPr lang="fr-FR" sz="3600" dirty="0"/>
              <a:t> le </a:t>
            </a:r>
            <a:r>
              <a:rPr lang="fr-FR" sz="3600" dirty="0">
                <a:solidFill>
                  <a:schemeClr val="accent6">
                    <a:lumMod val="75000"/>
                  </a:schemeClr>
                </a:solidFill>
              </a:rPr>
              <a:t>troisième</a:t>
            </a:r>
            <a:r>
              <a:rPr lang="fr-FR" sz="3600" dirty="0"/>
              <a:t> site le plus visité du département de Seine-et-Marne </a:t>
            </a:r>
            <a:r>
              <a:rPr lang="fr-FR" sz="3600" dirty="0" smtClean="0"/>
              <a:t>avec </a:t>
            </a:r>
            <a:r>
              <a:rPr lang="fr-FR" sz="3600" dirty="0"/>
              <a:t>une fréquentation de </a:t>
            </a:r>
            <a:r>
              <a:rPr lang="fr-FR" sz="3600" dirty="0">
                <a:solidFill>
                  <a:srgbClr val="00B050"/>
                </a:solidFill>
              </a:rPr>
              <a:t>384 039 </a:t>
            </a:r>
            <a:r>
              <a:rPr lang="fr-FR" sz="3600" dirty="0" smtClean="0"/>
              <a:t>visiteurs, </a:t>
            </a:r>
            <a:r>
              <a:rPr lang="fr-FR" sz="3600" dirty="0"/>
              <a:t>en hausse de 8 % par rapport à </a:t>
            </a:r>
            <a:r>
              <a:rPr lang="fr-FR" sz="3600" dirty="0" smtClean="0">
                <a:solidFill>
                  <a:srgbClr val="0070C0"/>
                </a:solidFill>
              </a:rPr>
              <a:t>2007</a:t>
            </a:r>
            <a:r>
              <a:rPr lang="fr-FR" sz="3600" dirty="0" smtClean="0"/>
              <a:t>. </a:t>
            </a:r>
          </a:p>
          <a:p>
            <a:pPr fontAlgn="auto">
              <a:spcAft>
                <a:spcPts val="0"/>
              </a:spcAft>
              <a:buFont typeface="Wingdings" charset="2"/>
              <a:buNone/>
              <a:defRPr/>
            </a:pPr>
            <a:r>
              <a:rPr lang="fr-FR" sz="3600" dirty="0" smtClean="0"/>
              <a:t>Le </a:t>
            </a:r>
            <a:r>
              <a:rPr lang="fr-FR" sz="3600" dirty="0"/>
              <a:t>site avait reçu </a:t>
            </a:r>
            <a:r>
              <a:rPr lang="fr-FR" sz="3600" dirty="0">
                <a:solidFill>
                  <a:srgbClr val="00B050"/>
                </a:solidFill>
              </a:rPr>
              <a:t>345 000 </a:t>
            </a:r>
            <a:r>
              <a:rPr lang="fr-FR" sz="3600" dirty="0"/>
              <a:t>visiteurs en </a:t>
            </a:r>
            <a:r>
              <a:rPr lang="fr-FR" sz="3600" dirty="0" smtClean="0">
                <a:solidFill>
                  <a:srgbClr val="0070C0"/>
                </a:solidFill>
              </a:rPr>
              <a:t>2006</a:t>
            </a:r>
            <a:r>
              <a:rPr lang="fr-FR" sz="3600" dirty="0" smtClean="0"/>
              <a:t>. </a:t>
            </a:r>
            <a:endParaRPr lang="fr-FR" dirty="0"/>
          </a:p>
        </p:txBody>
      </p:sp>
      <p:sp>
        <p:nvSpPr>
          <p:cNvPr id="54274"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re 1"/>
          <p:cNvSpPr>
            <a:spLocks noGrp="1"/>
          </p:cNvSpPr>
          <p:nvPr>
            <p:ph type="title"/>
          </p:nvPr>
        </p:nvSpPr>
        <p:spPr>
          <a:xfrm>
            <a:off x="0" y="0"/>
            <a:ext cx="9144000" cy="6742113"/>
          </a:xfrm>
        </p:spPr>
        <p:txBody>
          <a:bodyPr/>
          <a:lstStyle/>
          <a:p>
            <a:r>
              <a:rPr lang="fr-FR" sz="2400" b="1" smtClean="0">
                <a:solidFill>
                  <a:schemeClr val="tx1"/>
                </a:solidFill>
              </a:rPr>
              <a:t>Horaires des visites du château et jardin fontainebleau: </a:t>
            </a:r>
            <a:r>
              <a:rPr lang="fr-FR" sz="2400" smtClean="0">
                <a:solidFill>
                  <a:schemeClr val="tx1"/>
                </a:solidFill>
              </a:rPr>
              <a:t/>
            </a:r>
            <a:br>
              <a:rPr lang="fr-FR" sz="2400" smtClean="0">
                <a:solidFill>
                  <a:schemeClr val="tx1"/>
                </a:solidFill>
              </a:rPr>
            </a:br>
            <a:r>
              <a:rPr lang="fr-FR" sz="2400" b="1" smtClean="0">
                <a:solidFill>
                  <a:srgbClr val="00B050"/>
                </a:solidFill>
              </a:rPr>
              <a:t>le château</a:t>
            </a:r>
            <a:r>
              <a:rPr lang="fr-FR" sz="2400" smtClean="0">
                <a:solidFill>
                  <a:schemeClr val="tx1"/>
                </a:solidFill>
              </a:rPr>
              <a:t/>
            </a:r>
            <a:br>
              <a:rPr lang="fr-FR" sz="2400" smtClean="0">
                <a:solidFill>
                  <a:schemeClr val="tx1"/>
                </a:solidFill>
              </a:rPr>
            </a:br>
            <a:r>
              <a:rPr lang="fr-FR" sz="2400" smtClean="0">
                <a:solidFill>
                  <a:schemeClr val="tx1"/>
                </a:solidFill>
              </a:rPr>
              <a:t>Le château est ouvert tous les jours sauf les mardis, le 1er janvier, le 1er mai et le 25 décembre.</a:t>
            </a:r>
            <a:br>
              <a:rPr lang="fr-FR" sz="2400" smtClean="0">
                <a:solidFill>
                  <a:schemeClr val="tx1"/>
                </a:solidFill>
              </a:rPr>
            </a:br>
            <a:r>
              <a:rPr lang="fr-FR" sz="2400" b="1" smtClean="0">
                <a:solidFill>
                  <a:schemeClr val="tx1"/>
                </a:solidFill>
              </a:rPr>
              <a:t>D’octobre à mars :</a:t>
            </a:r>
            <a:r>
              <a:rPr lang="fr-FR" sz="2400" smtClean="0">
                <a:solidFill>
                  <a:schemeClr val="tx1"/>
                </a:solidFill>
              </a:rPr>
              <a:t> 9h30-17h (dernier accès à 16h15).</a:t>
            </a:r>
            <a:br>
              <a:rPr lang="fr-FR" sz="2400" smtClean="0">
                <a:solidFill>
                  <a:schemeClr val="tx1"/>
                </a:solidFill>
              </a:rPr>
            </a:br>
            <a:r>
              <a:rPr lang="fr-FR" sz="2400" b="1" smtClean="0">
                <a:solidFill>
                  <a:schemeClr val="tx1"/>
                </a:solidFill>
              </a:rPr>
              <a:t>D’avril à septembre :</a:t>
            </a:r>
            <a:r>
              <a:rPr lang="fr-FR" sz="2400" smtClean="0">
                <a:solidFill>
                  <a:schemeClr val="tx1"/>
                </a:solidFill>
              </a:rPr>
              <a:t> 9h30-18h (dernier accès à 17h15).</a:t>
            </a:r>
            <a:br>
              <a:rPr lang="fr-FR" sz="2400" smtClean="0">
                <a:solidFill>
                  <a:schemeClr val="tx1"/>
                </a:solidFill>
              </a:rPr>
            </a:br>
            <a:r>
              <a:rPr lang="fr-FR" sz="2400" b="1" smtClean="0">
                <a:solidFill>
                  <a:srgbClr val="00B050"/>
                </a:solidFill>
              </a:rPr>
              <a:t>les cours et les jardins</a:t>
            </a:r>
            <a:r>
              <a:rPr lang="fr-FR" sz="2400" smtClean="0">
                <a:solidFill>
                  <a:schemeClr val="tx1"/>
                </a:solidFill>
              </a:rPr>
              <a:t/>
            </a:r>
            <a:br>
              <a:rPr lang="fr-FR" sz="2400" smtClean="0">
                <a:solidFill>
                  <a:schemeClr val="tx1"/>
                </a:solidFill>
              </a:rPr>
            </a:br>
            <a:r>
              <a:rPr lang="fr-FR" sz="2400" smtClean="0">
                <a:solidFill>
                  <a:schemeClr val="tx1"/>
                </a:solidFill>
              </a:rPr>
              <a:t>Les cours et jardins sont ouverts tous les jours.</a:t>
            </a:r>
            <a:br>
              <a:rPr lang="fr-FR" sz="2400" smtClean="0">
                <a:solidFill>
                  <a:schemeClr val="tx1"/>
                </a:solidFill>
              </a:rPr>
            </a:br>
            <a:r>
              <a:rPr lang="fr-FR" sz="2400" b="1" smtClean="0">
                <a:solidFill>
                  <a:schemeClr val="tx1"/>
                </a:solidFill>
              </a:rPr>
              <a:t>De novembre à février :</a:t>
            </a:r>
            <a:r>
              <a:rPr lang="fr-FR" sz="2400" smtClean="0">
                <a:solidFill>
                  <a:schemeClr val="tx1"/>
                </a:solidFill>
              </a:rPr>
              <a:t> 9h-17h. </a:t>
            </a:r>
            <a:br>
              <a:rPr lang="fr-FR" sz="2400" smtClean="0">
                <a:solidFill>
                  <a:schemeClr val="tx1"/>
                </a:solidFill>
              </a:rPr>
            </a:br>
            <a:r>
              <a:rPr lang="fr-FR" sz="2400" b="1" smtClean="0">
                <a:solidFill>
                  <a:schemeClr val="tx1"/>
                </a:solidFill>
              </a:rPr>
              <a:t>En mars, avril et octobre :</a:t>
            </a:r>
            <a:r>
              <a:rPr lang="fr-FR" sz="2400" smtClean="0">
                <a:solidFill>
                  <a:schemeClr val="tx1"/>
                </a:solidFill>
              </a:rPr>
              <a:t> 9h-18h.</a:t>
            </a:r>
            <a:br>
              <a:rPr lang="fr-FR" sz="2400" smtClean="0">
                <a:solidFill>
                  <a:schemeClr val="tx1"/>
                </a:solidFill>
              </a:rPr>
            </a:br>
            <a:r>
              <a:rPr lang="fr-FR" sz="2400" b="1" smtClean="0">
                <a:solidFill>
                  <a:schemeClr val="tx1"/>
                </a:solidFill>
              </a:rPr>
              <a:t>De mai à septembre :</a:t>
            </a:r>
            <a:r>
              <a:rPr lang="fr-FR" sz="2400" smtClean="0">
                <a:solidFill>
                  <a:schemeClr val="tx1"/>
                </a:solidFill>
              </a:rPr>
              <a:t> 9h-19h.</a:t>
            </a:r>
            <a:br>
              <a:rPr lang="fr-FR" sz="2400" smtClean="0">
                <a:solidFill>
                  <a:schemeClr val="tx1"/>
                </a:solidFill>
              </a:rPr>
            </a:br>
            <a:r>
              <a:rPr lang="fr-FR" sz="2400" smtClean="0">
                <a:solidFill>
                  <a:schemeClr val="tx1"/>
                </a:solidFill>
              </a:rPr>
              <a:t>Le jardin de Diane et le jardin Anglais ferment respectivement 1/2h et 1h avant les horaires indiqués. Hors période estivale le jardin Anglais peut être fermé.</a:t>
            </a:r>
            <a:br>
              <a:rPr lang="fr-FR" sz="2400" smtClean="0">
                <a:solidFill>
                  <a:schemeClr val="tx1"/>
                </a:solidFill>
              </a:rPr>
            </a:br>
            <a:r>
              <a:rPr lang="fr-FR" sz="2400" b="1" smtClean="0">
                <a:solidFill>
                  <a:srgbClr val="00B050"/>
                </a:solidFill>
              </a:rPr>
              <a:t>le parc</a:t>
            </a:r>
            <a:r>
              <a:rPr lang="fr-FR" sz="2400" smtClean="0">
                <a:solidFill>
                  <a:schemeClr val="tx1"/>
                </a:solidFill>
              </a:rPr>
              <a:t/>
            </a:r>
            <a:br>
              <a:rPr lang="fr-FR" sz="2400" smtClean="0">
                <a:solidFill>
                  <a:schemeClr val="tx1"/>
                </a:solidFill>
              </a:rPr>
            </a:br>
            <a:r>
              <a:rPr lang="fr-FR" sz="2400" smtClean="0">
                <a:solidFill>
                  <a:schemeClr val="tx1"/>
                </a:solidFill>
              </a:rPr>
              <a:t>Le parc est ouvert tous les jours, 24h/24h.</a:t>
            </a:r>
            <a:br>
              <a:rPr lang="fr-FR" sz="2400" smtClean="0">
                <a:solidFill>
                  <a:schemeClr val="tx1"/>
                </a:solidFill>
              </a:rPr>
            </a:br>
            <a:endParaRPr lang="fr-FR" sz="2400" smtClean="0">
              <a:solidFill>
                <a:schemeClr val="tx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ous-titre 2"/>
          <p:cNvSpPr>
            <a:spLocks noGrp="1"/>
          </p:cNvSpPr>
          <p:nvPr>
            <p:ph type="subTitle" idx="1"/>
          </p:nvPr>
        </p:nvSpPr>
        <p:spPr>
          <a:xfrm>
            <a:off x="-9525" y="492125"/>
            <a:ext cx="9153525" cy="5745163"/>
          </a:xfrm>
        </p:spPr>
        <p:txBody>
          <a:bodyPr/>
          <a:lstStyle/>
          <a:p>
            <a:r>
              <a:rPr lang="fr-FR" sz="3600" b="1" i="1" smtClean="0">
                <a:solidFill>
                  <a:srgbClr val="FF0000"/>
                </a:solidFill>
              </a:rPr>
              <a:t>Influence du jardin sur la ville</a:t>
            </a:r>
          </a:p>
          <a:p>
            <a:r>
              <a:rPr lang="fr-FR" sz="3600" smtClean="0"/>
              <a:t>En tout, château, jardins, et forêt de Fontainebleau accueillent quelque </a:t>
            </a:r>
            <a:r>
              <a:rPr lang="fr-FR" sz="3600" smtClean="0">
                <a:solidFill>
                  <a:srgbClr val="00B050"/>
                </a:solidFill>
              </a:rPr>
              <a:t>13 millions </a:t>
            </a:r>
            <a:r>
              <a:rPr lang="fr-FR" sz="3600" smtClean="0"/>
              <a:t>de visiteurs. Cependant, cette fréquentation exceptionnelle qui touche à la fois le national et l'international, ne produit que peu de retombées économiques sur Fontainebleau et sa région, du fait d'un manque de services associés (hébergement, restauration, locations...).</a:t>
            </a:r>
          </a:p>
        </p:txBody>
      </p:sp>
      <p:sp>
        <p:nvSpPr>
          <p:cNvPr id="56322"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ous-titre 2"/>
          <p:cNvSpPr>
            <a:spLocks noGrp="1"/>
          </p:cNvSpPr>
          <p:nvPr>
            <p:ph type="subTitle" idx="1"/>
          </p:nvPr>
        </p:nvSpPr>
        <p:spPr>
          <a:xfrm>
            <a:off x="-15875" y="1268413"/>
            <a:ext cx="9155113" cy="3960812"/>
          </a:xfrm>
        </p:spPr>
        <p:txBody>
          <a:bodyPr/>
          <a:lstStyle/>
          <a:p>
            <a:pPr algn="ctr"/>
            <a:r>
              <a:rPr lang="fr-FR" sz="3600" b="1" i="1" smtClean="0">
                <a:solidFill>
                  <a:srgbClr val="FF0000"/>
                </a:solidFill>
              </a:rPr>
              <a:t>Conclusion</a:t>
            </a:r>
          </a:p>
          <a:p>
            <a:pPr algn="ctr"/>
            <a:r>
              <a:rPr lang="fr-FR" smtClean="0"/>
              <a:t>Avec plus de 1500 pièces déployées au cœur de 130 hectares de parc et jardins, Fontainebleau est le seul château royal et impérial habité continuellement pendant sept siècles. Visiter Fontainebleau, c'est bénéficier d'une présentation exceptionnelle de l'histoire, l'histoire de l'art et l'architecture françaises.</a:t>
            </a:r>
          </a:p>
        </p:txBody>
      </p:sp>
      <p:sp>
        <p:nvSpPr>
          <p:cNvPr id="57346" name="Rectangle 4">
            <a:hlinkClick r:id="rId2"/>
          </p:cNvPr>
          <p:cNvSpPr>
            <a:spLocks noChangeArrowheads="1"/>
          </p:cNvSpPr>
          <p:nvPr/>
        </p:nvSpPr>
        <p:spPr bwMode="auto">
          <a:xfrm>
            <a:off x="0" y="457200"/>
            <a:ext cx="9144000" cy="0"/>
          </a:xfrm>
          <a:prstGeom prst="rect">
            <a:avLst/>
          </a:prstGeom>
          <a:noFill/>
          <a:ln w="9525">
            <a:noFill/>
            <a:miter lim="800000"/>
            <a:headEnd/>
            <a:tailEnd/>
          </a:ln>
        </p:spPr>
        <p:txBody>
          <a:bodyPr wrap="none" anchor="ctr">
            <a:spAutoFit/>
          </a:bodyPr>
          <a:lstStyle/>
          <a:p>
            <a:endParaRPr lang="fr-FR">
              <a:cs typeface="Arial"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re 1"/>
          <p:cNvSpPr>
            <a:spLocks noGrp="1"/>
          </p:cNvSpPr>
          <p:nvPr>
            <p:ph type="title"/>
          </p:nvPr>
        </p:nvSpPr>
        <p:spPr>
          <a:xfrm>
            <a:off x="19050" y="0"/>
            <a:ext cx="9144000" cy="2006600"/>
          </a:xfrm>
        </p:spPr>
        <p:txBody>
          <a:bodyPr/>
          <a:lstStyle/>
          <a:p>
            <a:r>
              <a:rPr lang="fr-FR" sz="2800" smtClean="0">
                <a:solidFill>
                  <a:schemeClr val="tx1"/>
                </a:solidFill>
              </a:rPr>
              <a:t>Jardin de Diane, rare cariatide de style égyptien (XVIe siècle). Cette sculpture rappelle que le château fut le lieu d'une intense expérimentation architecturale à la Renaissance.</a:t>
            </a:r>
          </a:p>
        </p:txBody>
      </p:sp>
      <p:pic>
        <p:nvPicPr>
          <p:cNvPr id="4" name="Image 1"/>
          <p:cNvPicPr>
            <a:picLocks noGrp="1" noChangeAspect="1" noChangeArrowheads="1"/>
          </p:cNvPicPr>
          <p:nvPr>
            <p:ph idx="1"/>
          </p:nvPr>
        </p:nvPicPr>
        <p:blipFill>
          <a:blip r:embed="rId2">
            <a:extLst/>
          </a:blip>
          <a:srcRect/>
          <a:stretch>
            <a:fillRect/>
          </a:stretch>
        </p:blipFill>
        <p:spPr>
          <a:xfrm>
            <a:off x="2555776" y="1916832"/>
            <a:ext cx="4464495" cy="4608512"/>
          </a:xfrm>
          <a:ln w="88900" cap="sq" cmpd="thickThin">
            <a:solidFill>
              <a:srgbClr val="FF0000"/>
            </a:solidFill>
          </a:ln>
          <a:effectLst>
            <a:innerShdw blurRad="76200">
              <a:srgbClr val="000000"/>
            </a:innerShdw>
          </a:effectLst>
          <a:extLst/>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re 1"/>
          <p:cNvSpPr>
            <a:spLocks noGrp="1"/>
          </p:cNvSpPr>
          <p:nvPr>
            <p:ph type="title"/>
          </p:nvPr>
        </p:nvSpPr>
        <p:spPr>
          <a:xfrm>
            <a:off x="900113" y="549275"/>
            <a:ext cx="7315200" cy="1154113"/>
          </a:xfrm>
        </p:spPr>
        <p:txBody>
          <a:bodyPr/>
          <a:lstStyle/>
          <a:p>
            <a:r>
              <a:rPr lang="fr-FR" sz="3600" smtClean="0">
                <a:solidFill>
                  <a:schemeClr val="tx1"/>
                </a:solidFill>
              </a:rPr>
              <a:t>Jardin de Diane, fontaine de Diane (début XVIIe siècle).</a:t>
            </a:r>
          </a:p>
        </p:txBody>
      </p:sp>
      <p:pic>
        <p:nvPicPr>
          <p:cNvPr id="2050" name="Image 1"/>
          <p:cNvPicPr>
            <a:picLocks noGrp="1" noChangeAspect="1" noChangeArrowheads="1"/>
          </p:cNvPicPr>
          <p:nvPr>
            <p:ph idx="1"/>
          </p:nvPr>
        </p:nvPicPr>
        <p:blipFill>
          <a:blip r:embed="rId2">
            <a:extLst/>
          </a:blip>
          <a:srcRect/>
          <a:stretch>
            <a:fillRect/>
          </a:stretch>
        </p:blipFill>
        <p:spPr>
          <a:xfrm>
            <a:off x="2771800" y="1844824"/>
            <a:ext cx="3631207" cy="4841611"/>
          </a:xfrm>
          <a:ln w="88900" cap="sq" cmpd="thickThin">
            <a:solidFill>
              <a:srgbClr val="FF0000"/>
            </a:solidFill>
          </a:ln>
          <a:effectLst>
            <a:innerShdw blurRad="76200">
              <a:srgbClr val="000000"/>
            </a:innerShdw>
          </a:effectLs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7088" y="0"/>
            <a:ext cx="7834312" cy="1154113"/>
          </a:xfrm>
        </p:spPr>
        <p:txBody>
          <a:bodyPr rtlCol="0">
            <a:normAutofit fontScale="90000"/>
          </a:bodyPr>
          <a:lstStyle/>
          <a:p>
            <a:pPr fontAlgn="auto">
              <a:spcAft>
                <a:spcPts val="0"/>
              </a:spcAft>
              <a:defRPr/>
            </a:pPr>
            <a:r>
              <a:rPr lang="fr-FR" dirty="0">
                <a:solidFill>
                  <a:schemeClr val="tx1"/>
                </a:solidFill>
              </a:rPr>
              <a:t>La porte d'Honneur de la cour Ovale, dite porte du Baptistère (XVIe siècle).</a:t>
            </a:r>
          </a:p>
        </p:txBody>
      </p:sp>
      <p:pic>
        <p:nvPicPr>
          <p:cNvPr id="3075" name="Image 1"/>
          <p:cNvPicPr>
            <a:picLocks noGrp="1" noChangeAspect="1" noChangeArrowheads="1"/>
          </p:cNvPicPr>
          <p:nvPr>
            <p:ph idx="1"/>
          </p:nvPr>
        </p:nvPicPr>
        <p:blipFill>
          <a:blip r:embed="rId2">
            <a:extLst/>
          </a:blip>
          <a:srcRect/>
          <a:stretch>
            <a:fillRect/>
          </a:stretch>
        </p:blipFill>
        <p:spPr>
          <a:xfrm>
            <a:off x="2339752" y="1196752"/>
            <a:ext cx="4135263" cy="5513686"/>
          </a:xfrm>
          <a:ln w="88900" cap="sq" cmpd="thickThin">
            <a:solidFill>
              <a:srgbClr val="FF0000"/>
            </a:solidFill>
          </a:ln>
          <a:effectLst>
            <a:innerShdw blurRad="76200">
              <a:srgbClr val="000000"/>
            </a:innerShdw>
          </a:effectLst>
          <a:ex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re 1"/>
          <p:cNvSpPr>
            <a:spLocks noGrp="1"/>
          </p:cNvSpPr>
          <p:nvPr>
            <p:ph type="title"/>
          </p:nvPr>
        </p:nvSpPr>
        <p:spPr>
          <a:xfrm>
            <a:off x="0" y="0"/>
            <a:ext cx="7653338" cy="4979988"/>
          </a:xfrm>
        </p:spPr>
        <p:txBody>
          <a:bodyPr/>
          <a:lstStyle/>
          <a:p>
            <a:r>
              <a:rPr lang="fr-FR" sz="3600" smtClean="0">
                <a:solidFill>
                  <a:schemeClr val="tx1"/>
                </a:solidFill>
              </a:rPr>
              <a:t>Les créateurs du château fontainebleau </a:t>
            </a:r>
            <a:br>
              <a:rPr lang="fr-FR" sz="3600" smtClean="0">
                <a:solidFill>
                  <a:schemeClr val="tx1"/>
                </a:solidFill>
              </a:rPr>
            </a:br>
            <a:r>
              <a:rPr lang="fr-FR" sz="3600" smtClean="0">
                <a:solidFill>
                  <a:schemeClr val="tx1"/>
                </a:solidFill>
              </a:rPr>
              <a:t>Saint Louis </a:t>
            </a:r>
            <a:br>
              <a:rPr lang="fr-FR" sz="3600" smtClean="0">
                <a:solidFill>
                  <a:schemeClr val="tx1"/>
                </a:solidFill>
              </a:rPr>
            </a:br>
            <a:r>
              <a:rPr lang="fr-FR" sz="3600" smtClean="0">
                <a:solidFill>
                  <a:schemeClr val="tx1"/>
                </a:solidFill>
              </a:rPr>
              <a:t>Philippe IV Le Bel </a:t>
            </a:r>
            <a:br>
              <a:rPr lang="fr-FR" sz="3600" smtClean="0">
                <a:solidFill>
                  <a:schemeClr val="tx1"/>
                </a:solidFill>
              </a:rPr>
            </a:br>
            <a:r>
              <a:rPr lang="fr-FR" sz="3600" smtClean="0">
                <a:solidFill>
                  <a:schemeClr val="tx1"/>
                </a:solidFill>
              </a:rPr>
              <a:t>François 1er </a:t>
            </a:r>
            <a:br>
              <a:rPr lang="fr-FR" sz="3600" smtClean="0">
                <a:solidFill>
                  <a:schemeClr val="tx1"/>
                </a:solidFill>
              </a:rPr>
            </a:br>
            <a:r>
              <a:rPr lang="fr-FR" sz="3600" smtClean="0">
                <a:solidFill>
                  <a:schemeClr val="tx1"/>
                </a:solidFill>
              </a:rPr>
              <a:t>Henri IV </a:t>
            </a:r>
            <a:br>
              <a:rPr lang="fr-FR" sz="3600" smtClean="0">
                <a:solidFill>
                  <a:schemeClr val="tx1"/>
                </a:solidFill>
              </a:rPr>
            </a:br>
            <a:r>
              <a:rPr lang="fr-FR" sz="3600" smtClean="0">
                <a:solidFill>
                  <a:schemeClr val="tx1"/>
                </a:solidFill>
              </a:rPr>
              <a:t>Napoléon 1er </a:t>
            </a:r>
            <a:br>
              <a:rPr lang="fr-FR" sz="3600" smtClean="0">
                <a:solidFill>
                  <a:schemeClr val="tx1"/>
                </a:solidFill>
              </a:rPr>
            </a:br>
            <a:r>
              <a:rPr lang="fr-FR" sz="3600" smtClean="0">
                <a:solidFill>
                  <a:schemeClr val="tx1"/>
                </a:solidFill>
              </a:rPr>
              <a:t>Napoléon III </a:t>
            </a:r>
            <a:br>
              <a:rPr lang="fr-FR" sz="3600" smtClean="0">
                <a:solidFill>
                  <a:schemeClr val="tx1"/>
                </a:solidFill>
              </a:rPr>
            </a:br>
            <a:endParaRPr lang="fr-FR" sz="3600" smtClean="0">
              <a:solidFill>
                <a:schemeClr val="tx1"/>
              </a:solidFill>
            </a:endParaRPr>
          </a:p>
        </p:txBody>
      </p:sp>
      <p:pic>
        <p:nvPicPr>
          <p:cNvPr id="61461" name="Picture 21"/>
          <p:cNvPicPr>
            <a:picLocks noChangeAspect="1" noChangeArrowheads="1"/>
          </p:cNvPicPr>
          <p:nvPr/>
        </p:nvPicPr>
        <p:blipFill>
          <a:blip r:embed="rId2"/>
          <a:srcRect/>
          <a:stretch>
            <a:fillRect/>
          </a:stretch>
        </p:blipFill>
        <p:spPr bwMode="auto">
          <a:xfrm>
            <a:off x="7178675" y="3429000"/>
            <a:ext cx="1965325" cy="3429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ous-titre 2"/>
          <p:cNvSpPr>
            <a:spLocks noGrp="1"/>
          </p:cNvSpPr>
          <p:nvPr>
            <p:ph type="subTitle" idx="1"/>
          </p:nvPr>
        </p:nvSpPr>
        <p:spPr>
          <a:xfrm>
            <a:off x="-28575" y="115888"/>
            <a:ext cx="9144000" cy="6642100"/>
          </a:xfrm>
        </p:spPr>
        <p:txBody>
          <a:bodyPr/>
          <a:lstStyle/>
          <a:p>
            <a:r>
              <a:rPr lang="fr-FR" sz="2800" b="1" i="1" smtClean="0">
                <a:solidFill>
                  <a:srgbClr val="FF0000"/>
                </a:solidFill>
              </a:rPr>
              <a:t>La notion d’espaces verts :</a:t>
            </a:r>
            <a:endParaRPr lang="fr-FR" sz="2800" smtClean="0">
              <a:solidFill>
                <a:srgbClr val="FF0000"/>
              </a:solidFill>
            </a:endParaRPr>
          </a:p>
          <a:p>
            <a:r>
              <a:rPr lang="fr-FR" sz="2800" b="1" i="1" smtClean="0"/>
              <a:t>         </a:t>
            </a:r>
            <a:r>
              <a:rPr lang="fr-FR" sz="2800" smtClean="0"/>
              <a:t>La notion d’</a:t>
            </a:r>
            <a:r>
              <a:rPr lang="fr-FR" sz="2800" smtClean="0">
                <a:solidFill>
                  <a:srgbClr val="00B050"/>
                </a:solidFill>
              </a:rPr>
              <a:t>espaces verts </a:t>
            </a:r>
            <a:r>
              <a:rPr lang="fr-FR" sz="2800" smtClean="0"/>
              <a:t>est récente, elle est apparue au début, au moment  ou l’urbanisation a connu un fort développement qui exige la nécessité    d’une présence végétale dans la ville. </a:t>
            </a:r>
          </a:p>
          <a:p>
            <a:r>
              <a:rPr lang="fr-FR" sz="2800" smtClean="0"/>
              <a:t>          Le terme </a:t>
            </a:r>
            <a:r>
              <a:rPr lang="fr-FR" sz="2800" smtClean="0">
                <a:solidFill>
                  <a:srgbClr val="00B050"/>
                </a:solidFill>
              </a:rPr>
              <a:t>espace vert </a:t>
            </a:r>
            <a:r>
              <a:rPr lang="fr-FR" sz="2800" smtClean="0"/>
              <a:t>est une appellation liée à la création des services  de l’urbanisme à Paris aux environs de </a:t>
            </a:r>
            <a:r>
              <a:rPr lang="fr-FR" sz="2800" smtClean="0">
                <a:solidFill>
                  <a:srgbClr val="0070C0"/>
                </a:solidFill>
              </a:rPr>
              <a:t>1925</a:t>
            </a:r>
            <a:r>
              <a:rPr lang="fr-FR" sz="2800" smtClean="0"/>
              <a:t>  J.C.N. Forestier conservateur  des parcs  et jardins de Paris. </a:t>
            </a:r>
          </a:p>
          <a:p>
            <a:r>
              <a:rPr lang="fr-FR" sz="2800" smtClean="0"/>
              <a:t>           En Algérie ce terme fut réalisé pour la première fois dans l’ordonnance d’orientation  foncière  du  </a:t>
            </a:r>
            <a:r>
              <a:rPr lang="fr-FR" sz="2800" smtClean="0">
                <a:solidFill>
                  <a:srgbClr val="0070C0"/>
                </a:solidFill>
              </a:rPr>
              <a:t>30 décembre  1967</a:t>
            </a:r>
            <a:r>
              <a:rPr lang="fr-FR" sz="2800" smtClean="0"/>
              <a:t>  dans  l’article  n° 01  qui le considère comme  « </a:t>
            </a:r>
            <a:r>
              <a:rPr lang="fr-FR" sz="2800" smtClean="0">
                <a:solidFill>
                  <a:srgbClr val="00B050"/>
                </a:solidFill>
              </a:rPr>
              <a:t>une surface réservée aux parcs et aux jardins dans une zone urbaine</a:t>
            </a:r>
            <a:r>
              <a:rPr lang="fr-FR" sz="2800" smtClean="0"/>
              <a:t>»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23850" y="692150"/>
            <a:ext cx="8496300" cy="5113338"/>
          </a:xfrm>
        </p:spPr>
        <p:txBody>
          <a:bodyPr rtlCol="0">
            <a:noAutofit/>
          </a:bodyPr>
          <a:lstStyle/>
          <a:p>
            <a:pPr algn="just" fontAlgn="auto">
              <a:spcAft>
                <a:spcPts val="0"/>
              </a:spcAft>
              <a:buFont typeface="Wingdings" charset="2"/>
              <a:buNone/>
              <a:defRPr/>
            </a:pPr>
            <a:r>
              <a:rPr lang="fr-FR" sz="2400" dirty="0"/>
              <a:t>D’autre part il peut concerner une agglomération dans son ensemble, ou seulement une opération d’aménagement.</a:t>
            </a:r>
          </a:p>
          <a:p>
            <a:pPr algn="just" fontAlgn="auto">
              <a:spcAft>
                <a:spcPts val="0"/>
              </a:spcAft>
              <a:buFont typeface="Wingdings" charset="2"/>
              <a:buNone/>
              <a:defRPr/>
            </a:pPr>
            <a:r>
              <a:rPr lang="fr-FR" sz="2400" dirty="0"/>
              <a:t>               </a:t>
            </a:r>
            <a:r>
              <a:rPr lang="fr-FR" sz="2400" dirty="0">
                <a:solidFill>
                  <a:srgbClr val="0070C0"/>
                </a:solidFill>
              </a:rPr>
              <a:t>Pasquier</a:t>
            </a:r>
            <a:r>
              <a:rPr lang="fr-FR" sz="2400" dirty="0"/>
              <a:t>  </a:t>
            </a:r>
            <a:r>
              <a:rPr lang="fr-FR" sz="2400" dirty="0" smtClean="0"/>
              <a:t>  </a:t>
            </a:r>
            <a:r>
              <a:rPr lang="fr-FR" sz="2400" dirty="0"/>
              <a:t>(1971)  défini  </a:t>
            </a:r>
            <a:r>
              <a:rPr lang="fr-FR" sz="2400" dirty="0">
                <a:solidFill>
                  <a:srgbClr val="00B050"/>
                </a:solidFill>
              </a:rPr>
              <a:t>l’espace  vert </a:t>
            </a:r>
            <a:r>
              <a:rPr lang="fr-FR" sz="2400" dirty="0"/>
              <a:t>comme </a:t>
            </a:r>
            <a:r>
              <a:rPr lang="fr-FR" sz="2400" dirty="0" smtClean="0"/>
              <a:t>« </a:t>
            </a:r>
            <a:r>
              <a:rPr lang="fr-FR" sz="2400" dirty="0">
                <a:solidFill>
                  <a:schemeClr val="accent6">
                    <a:lumMod val="75000"/>
                  </a:schemeClr>
                </a:solidFill>
              </a:rPr>
              <a:t> </a:t>
            </a:r>
            <a:r>
              <a:rPr lang="fr-FR" sz="2400" dirty="0">
                <a:solidFill>
                  <a:srgbClr val="7030A0"/>
                </a:solidFill>
              </a:rPr>
              <a:t>le lieu garni </a:t>
            </a:r>
            <a:r>
              <a:rPr lang="fr-FR" sz="2400" dirty="0" smtClean="0">
                <a:solidFill>
                  <a:srgbClr val="7030A0"/>
                </a:solidFill>
              </a:rPr>
              <a:t>d’un </a:t>
            </a:r>
            <a:r>
              <a:rPr lang="fr-FR" sz="2400" dirty="0">
                <a:solidFill>
                  <a:srgbClr val="7030A0"/>
                </a:solidFill>
              </a:rPr>
              <a:t>tapis végétale, permanant, naturel ou artificiel, urbain ou suburbain  ou rurale ; et dans la fréquentation et  l’usage sont réservée à l’exercice, l’éducation et le délassement de </a:t>
            </a:r>
            <a:r>
              <a:rPr lang="fr-FR" sz="2400" dirty="0" smtClean="0">
                <a:solidFill>
                  <a:srgbClr val="7030A0"/>
                </a:solidFill>
              </a:rPr>
              <a:t>l’homme</a:t>
            </a:r>
            <a:r>
              <a:rPr lang="fr-FR" sz="2400" dirty="0" smtClean="0"/>
              <a:t>».</a:t>
            </a:r>
            <a:endParaRPr lang="fr-FR" sz="2400" dirty="0"/>
          </a:p>
          <a:p>
            <a:pPr algn="just" fontAlgn="auto">
              <a:spcAft>
                <a:spcPts val="0"/>
              </a:spcAft>
              <a:buFont typeface="Wingdings" charset="2"/>
              <a:buNone/>
              <a:defRPr/>
            </a:pPr>
            <a:r>
              <a:rPr lang="fr-FR" sz="2400" dirty="0"/>
              <a:t>               Les </a:t>
            </a:r>
            <a:r>
              <a:rPr lang="fr-FR" sz="2400" dirty="0">
                <a:solidFill>
                  <a:srgbClr val="00B050"/>
                </a:solidFill>
              </a:rPr>
              <a:t>espaces verts </a:t>
            </a:r>
            <a:r>
              <a:rPr lang="fr-FR" sz="2400" dirty="0"/>
              <a:t>apparaissent comme des surfaces de plein air privée  ou public , semées ou plantés de végétaux n’ayant pas comme finalité première,  la production agricole, forestière ou industrielle et qui réservent aux usagers  en toute sécurité, les conditions optimales pour le délassement, le jeu et le sport.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ous-titre 2"/>
          <p:cNvSpPr>
            <a:spLocks noGrp="1"/>
          </p:cNvSpPr>
          <p:nvPr>
            <p:ph type="subTitle" idx="1"/>
          </p:nvPr>
        </p:nvSpPr>
        <p:spPr>
          <a:xfrm>
            <a:off x="900113" y="1052513"/>
            <a:ext cx="7559675" cy="3889375"/>
          </a:xfrm>
        </p:spPr>
        <p:txBody>
          <a:bodyPr/>
          <a:lstStyle/>
          <a:p>
            <a:pPr algn="just"/>
            <a:r>
              <a:rPr lang="fr-FR" sz="2400" smtClean="0"/>
              <a:t>En effet l’</a:t>
            </a:r>
            <a:r>
              <a:rPr lang="fr-FR" sz="2400" smtClean="0">
                <a:solidFill>
                  <a:srgbClr val="00B050"/>
                </a:solidFill>
              </a:rPr>
              <a:t>espace vert </a:t>
            </a:r>
            <a:r>
              <a:rPr lang="fr-FR" sz="2400" smtClean="0"/>
              <a:t>est appelé par rapport à l’image donnée  par son aménagement et son affectation. De cette façon nous trouvons les plantations d’alignement, d’accompagnement, places planté, promenade plantée,…</a:t>
            </a:r>
          </a:p>
          <a:p>
            <a:pPr algn="just"/>
            <a:r>
              <a:rPr lang="fr-FR" sz="2400" smtClean="0"/>
              <a:t>                Donc, la notion des espaces verts est très vaste ; et se change d’un auteur à un autre et d’une discipline à un autre, et évolue aussi en fonction de temps à travers leur histoire.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50825" y="0"/>
            <a:ext cx="8713788" cy="3429000"/>
          </a:xfrm>
        </p:spPr>
        <p:txBody>
          <a:bodyPr rtlCol="0">
            <a:noAutofit/>
          </a:bodyPr>
          <a:lstStyle/>
          <a:p>
            <a:pPr algn="just" fontAlgn="auto">
              <a:spcAft>
                <a:spcPts val="0"/>
              </a:spcAft>
              <a:buFont typeface="Wingdings" charset="2"/>
              <a:buNone/>
              <a:defRPr/>
            </a:pPr>
            <a:r>
              <a:rPr lang="fr-FR" sz="2400" b="1" i="1" dirty="0" smtClean="0">
                <a:solidFill>
                  <a:srgbClr val="FF0000"/>
                </a:solidFill>
              </a:rPr>
              <a:t>                              Les jardins à la française</a:t>
            </a:r>
          </a:p>
          <a:p>
            <a:pPr algn="just" fontAlgn="auto">
              <a:spcAft>
                <a:spcPts val="0"/>
              </a:spcAft>
              <a:buFont typeface="Wingdings" charset="2"/>
              <a:buNone/>
              <a:defRPr/>
            </a:pPr>
            <a:r>
              <a:rPr lang="fr-FR" sz="2400" dirty="0" smtClean="0"/>
              <a:t>Le</a:t>
            </a:r>
            <a:r>
              <a:rPr lang="fr-FR" sz="2400" dirty="0">
                <a:solidFill>
                  <a:srgbClr val="0070C0"/>
                </a:solidFill>
              </a:rPr>
              <a:t> jardin à la française</a:t>
            </a:r>
            <a:r>
              <a:rPr lang="fr-FR" sz="2400" dirty="0"/>
              <a:t> ou </a:t>
            </a:r>
            <a:r>
              <a:rPr lang="fr-FR" sz="2400" dirty="0">
                <a:solidFill>
                  <a:srgbClr val="0070C0"/>
                </a:solidFill>
              </a:rPr>
              <a:t>jardin classique</a:t>
            </a:r>
            <a:r>
              <a:rPr lang="fr-FR" sz="2400" dirty="0"/>
              <a:t> est un jardin à ambition </a:t>
            </a:r>
            <a:r>
              <a:rPr lang="fr-FR" sz="2400" dirty="0">
                <a:solidFill>
                  <a:srgbClr val="00B050"/>
                </a:solidFill>
              </a:rPr>
              <a:t>esthétique</a:t>
            </a:r>
            <a:r>
              <a:rPr lang="fr-FR" sz="2400" dirty="0"/>
              <a:t> et </a:t>
            </a:r>
            <a:r>
              <a:rPr lang="fr-FR" sz="2400" dirty="0">
                <a:solidFill>
                  <a:srgbClr val="00B050"/>
                </a:solidFill>
              </a:rPr>
              <a:t>symbolique</a:t>
            </a:r>
            <a:r>
              <a:rPr lang="fr-FR" sz="2400" dirty="0"/>
              <a:t>. Il porte à son apogée l'art de corriger la nature pour y imposer la symétrie. Il exprime le désir d'exalter dans le végétal le triomphe de l'ordre sur le désordre, de la culture sur la nature sauvage, du réfléchi sur le spontané. Il culmine au </a:t>
            </a:r>
            <a:r>
              <a:rPr lang="fr-FR" sz="2400" cap="small" dirty="0" err="1"/>
              <a:t>xvii</a:t>
            </a:r>
            <a:r>
              <a:rPr lang="fr-FR" sz="2400" baseline="30000" dirty="0" err="1"/>
              <a:t>e</a:t>
            </a:r>
            <a:r>
              <a:rPr lang="fr-FR" sz="2400" dirty="0"/>
              <a:t> siècle avec la création pour Louis XIV des jardins de Versailles bientôt copiés par toutes les cours </a:t>
            </a:r>
            <a:r>
              <a:rPr lang="fr-FR" sz="2400" dirty="0" smtClean="0"/>
              <a:t>d'Europe.</a:t>
            </a:r>
            <a:endParaRPr lang="fr-FR" sz="2400" dirty="0"/>
          </a:p>
        </p:txBody>
      </p:sp>
      <p:pic>
        <p:nvPicPr>
          <p:cNvPr id="4" name="Image 3"/>
          <p:cNvPicPr>
            <a:picLocks noChangeAspect="1"/>
          </p:cNvPicPr>
          <p:nvPr/>
        </p:nvPicPr>
        <p:blipFill>
          <a:blip r:embed="rId2">
            <a:extLst/>
          </a:blip>
          <a:stretch>
            <a:fillRect/>
          </a:stretch>
        </p:blipFill>
        <p:spPr>
          <a:xfrm>
            <a:off x="4938106" y="3356992"/>
            <a:ext cx="4098390" cy="3384376"/>
          </a:xfrm>
          <a:prstGeom prst="rect">
            <a:avLst/>
          </a:prstGeom>
          <a:ln w="88900" cap="sq" cmpd="thickThin">
            <a:solidFill>
              <a:srgbClr val="FF0000"/>
            </a:solidFill>
            <a:prstDash val="solid"/>
            <a:miter lim="800000"/>
          </a:ln>
          <a:effectLst>
            <a:innerShdw blurRad="76200">
              <a:srgbClr val="000000"/>
            </a:innerShdw>
          </a:effectLst>
        </p:spPr>
      </p:pic>
      <p:pic>
        <p:nvPicPr>
          <p:cNvPr id="5" name="Picture 3"/>
          <p:cNvPicPr>
            <a:picLocks noChangeAspect="1" noChangeArrowheads="1"/>
          </p:cNvPicPr>
          <p:nvPr/>
        </p:nvPicPr>
        <p:blipFill>
          <a:blip r:embed="rId3" cstate="print"/>
          <a:srcRect/>
          <a:stretch>
            <a:fillRect/>
          </a:stretch>
        </p:blipFill>
        <p:spPr>
          <a:xfrm>
            <a:off x="124562" y="4221088"/>
            <a:ext cx="4663462" cy="2520280"/>
          </a:xfrm>
          <a:prstGeom prst="rect">
            <a:avLst/>
          </a:prstGeom>
          <a:ln w="88900" cap="sq" cmpd="thickThin">
            <a:solidFill>
              <a:srgbClr val="FF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23850" y="188913"/>
            <a:ext cx="8496300" cy="6524625"/>
          </a:xfrm>
        </p:spPr>
        <p:txBody>
          <a:bodyPr rtlCol="0">
            <a:noAutofit/>
          </a:bodyPr>
          <a:lstStyle/>
          <a:p>
            <a:pPr fontAlgn="auto">
              <a:spcAft>
                <a:spcPts val="0"/>
              </a:spcAft>
              <a:buFont typeface="Wingdings" charset="2"/>
              <a:buNone/>
              <a:defRPr/>
            </a:pPr>
            <a:r>
              <a:rPr lang="fr-FR" sz="2400" b="1" i="1" dirty="0" smtClean="0">
                <a:solidFill>
                  <a:srgbClr val="FF0000"/>
                </a:solidFill>
              </a:rPr>
              <a:t>   Les </a:t>
            </a:r>
            <a:r>
              <a:rPr lang="fr-FR" sz="2400" b="1" i="1" dirty="0">
                <a:solidFill>
                  <a:srgbClr val="FF0000"/>
                </a:solidFill>
              </a:rPr>
              <a:t>lois de composition des jardins à la </a:t>
            </a:r>
            <a:r>
              <a:rPr lang="fr-FR" sz="2400" b="1" i="1" dirty="0" smtClean="0">
                <a:solidFill>
                  <a:srgbClr val="FF0000"/>
                </a:solidFill>
              </a:rPr>
              <a:t>française</a:t>
            </a:r>
            <a:endParaRPr lang="fr-FR" sz="2400" dirty="0" smtClean="0">
              <a:solidFill>
                <a:srgbClr val="FFFF00"/>
              </a:solidFill>
            </a:endParaRPr>
          </a:p>
          <a:p>
            <a:pPr fontAlgn="auto">
              <a:spcAft>
                <a:spcPts val="0"/>
              </a:spcAft>
              <a:buFont typeface="Wingdings" charset="2"/>
              <a:buNone/>
              <a:defRPr/>
            </a:pPr>
            <a:r>
              <a:rPr lang="fr-FR" sz="2400" dirty="0" smtClean="0">
                <a:solidFill>
                  <a:srgbClr val="FFFF00"/>
                </a:solidFill>
              </a:rPr>
              <a:t>*  le </a:t>
            </a:r>
            <a:r>
              <a:rPr lang="fr-FR" sz="2400" dirty="0">
                <a:solidFill>
                  <a:srgbClr val="FFFF00"/>
                </a:solidFill>
              </a:rPr>
              <a:t>plan est géométrique et exploite pleinement les nouvelles découvertes de l'optique</a:t>
            </a:r>
            <a:r>
              <a:rPr lang="fr-FR" sz="2400" dirty="0">
                <a:solidFill>
                  <a:srgbClr val="002060"/>
                </a:solidFill>
              </a:rPr>
              <a:t> ;</a:t>
            </a:r>
            <a:endParaRPr lang="fr-FR" dirty="0">
              <a:solidFill>
                <a:srgbClr val="002060"/>
              </a:solidFill>
            </a:endParaRPr>
          </a:p>
          <a:p>
            <a:pPr fontAlgn="auto">
              <a:spcAft>
                <a:spcPts val="0"/>
              </a:spcAft>
              <a:buFont typeface="Wingdings" charset="2"/>
              <a:buNone/>
              <a:defRPr/>
            </a:pPr>
            <a:r>
              <a:rPr lang="fr-FR" sz="2400" dirty="0" smtClean="0">
                <a:solidFill>
                  <a:srgbClr val="7030A0"/>
                </a:solidFill>
              </a:rPr>
              <a:t>*  une</a:t>
            </a:r>
            <a:r>
              <a:rPr lang="fr-FR" sz="2400" dirty="0">
                <a:solidFill>
                  <a:srgbClr val="7030A0"/>
                </a:solidFill>
              </a:rPr>
              <a:t> terrasse surélevée le domine et permet au visiteur de saisir d'un seul coup d'œil l'agencement du </a:t>
            </a:r>
            <a:r>
              <a:rPr lang="fr-FR" sz="2400" dirty="0" smtClean="0">
                <a:solidFill>
                  <a:srgbClr val="7030A0"/>
                </a:solidFill>
              </a:rPr>
              <a:t>jardin</a:t>
            </a:r>
            <a:r>
              <a:rPr lang="fr-FR" sz="2400" dirty="0" smtClean="0">
                <a:solidFill>
                  <a:schemeClr val="accent6">
                    <a:lumMod val="75000"/>
                  </a:schemeClr>
                </a:solidFill>
              </a:rPr>
              <a:t>;</a:t>
            </a:r>
            <a:endParaRPr lang="fr-FR" dirty="0">
              <a:solidFill>
                <a:schemeClr val="accent6">
                  <a:lumMod val="75000"/>
                </a:schemeClr>
              </a:solidFill>
            </a:endParaRPr>
          </a:p>
          <a:p>
            <a:pPr fontAlgn="auto">
              <a:spcAft>
                <a:spcPts val="0"/>
              </a:spcAft>
              <a:buFont typeface="Wingdings" charset="2"/>
              <a:buNone/>
              <a:defRPr/>
            </a:pPr>
            <a:r>
              <a:rPr lang="fr-FR" sz="2400" dirty="0" smtClean="0">
                <a:solidFill>
                  <a:srgbClr val="0070C0"/>
                </a:solidFill>
              </a:rPr>
              <a:t>*  un </a:t>
            </a:r>
            <a:r>
              <a:rPr lang="fr-FR" sz="2400" dirty="0">
                <a:solidFill>
                  <a:srgbClr val="0070C0"/>
                </a:solidFill>
              </a:rPr>
              <a:t>axe perspectif passe par les appartements. Sur cet axe s'ordonnent symétriquement :</a:t>
            </a:r>
            <a:endParaRPr lang="fr-FR" dirty="0">
              <a:solidFill>
                <a:srgbClr val="0070C0"/>
              </a:solidFill>
            </a:endParaRPr>
          </a:p>
          <a:p>
            <a:pPr lvl="1" algn="l" fontAlgn="auto">
              <a:spcAft>
                <a:spcPts val="0"/>
              </a:spcAft>
              <a:buFont typeface="Wingdings" charset="2"/>
              <a:buNone/>
              <a:defRPr/>
            </a:pPr>
            <a:r>
              <a:rPr lang="fr-FR" sz="2400" dirty="0">
                <a:solidFill>
                  <a:srgbClr val="92D050"/>
                </a:solidFill>
              </a:rPr>
              <a:t>	</a:t>
            </a:r>
            <a:r>
              <a:rPr lang="fr-FR" sz="2400" dirty="0" smtClean="0">
                <a:solidFill>
                  <a:srgbClr val="92D050"/>
                </a:solidFill>
              </a:rPr>
              <a:t>les </a:t>
            </a:r>
            <a:r>
              <a:rPr lang="fr-FR" sz="2400" dirty="0">
                <a:solidFill>
                  <a:srgbClr val="92D050"/>
                </a:solidFill>
              </a:rPr>
              <a:t>allées,</a:t>
            </a:r>
            <a:endParaRPr lang="fr-FR" sz="3200" dirty="0">
              <a:solidFill>
                <a:srgbClr val="92D050"/>
              </a:solidFill>
            </a:endParaRPr>
          </a:p>
          <a:p>
            <a:pPr lvl="1" algn="l" fontAlgn="auto">
              <a:spcAft>
                <a:spcPts val="0"/>
              </a:spcAft>
              <a:buFont typeface="Wingdings" charset="2"/>
              <a:buNone/>
              <a:defRPr/>
            </a:pPr>
            <a:r>
              <a:rPr lang="fr-FR" sz="2400" dirty="0" smtClean="0">
                <a:solidFill>
                  <a:srgbClr val="92D050"/>
                </a:solidFill>
              </a:rPr>
              <a:t>	les </a:t>
            </a:r>
            <a:r>
              <a:rPr lang="fr-FR" sz="2400" dirty="0">
                <a:solidFill>
                  <a:srgbClr val="92D050"/>
                </a:solidFill>
              </a:rPr>
              <a:t>figures géométriques des parterres et bassins,</a:t>
            </a:r>
            <a:endParaRPr lang="fr-FR" sz="3200" dirty="0">
              <a:solidFill>
                <a:srgbClr val="92D050"/>
              </a:solidFill>
            </a:endParaRPr>
          </a:p>
          <a:p>
            <a:pPr lvl="1" algn="l" fontAlgn="auto">
              <a:spcAft>
                <a:spcPts val="0"/>
              </a:spcAft>
              <a:buFont typeface="Wingdings" charset="2"/>
              <a:buNone/>
              <a:defRPr/>
            </a:pPr>
            <a:r>
              <a:rPr lang="fr-FR" sz="2400" dirty="0" smtClean="0">
                <a:solidFill>
                  <a:srgbClr val="92D050"/>
                </a:solidFill>
              </a:rPr>
              <a:t>	les </a:t>
            </a:r>
            <a:r>
              <a:rPr lang="fr-FR" sz="2400" dirty="0">
                <a:solidFill>
                  <a:srgbClr val="92D050"/>
                </a:solidFill>
              </a:rPr>
              <a:t>alignements d'arbres</a:t>
            </a:r>
            <a:r>
              <a:rPr lang="fr-FR" sz="2400" dirty="0">
                <a:solidFill>
                  <a:schemeClr val="tx1"/>
                </a:solidFill>
              </a:rPr>
              <a:t>.</a:t>
            </a:r>
            <a:endParaRPr lang="fr-FR" sz="3200" dirty="0">
              <a:solidFill>
                <a:schemeClr val="tx1"/>
              </a:solidFill>
            </a:endParaRPr>
          </a:p>
          <a:p>
            <a:pPr fontAlgn="auto">
              <a:spcAft>
                <a:spcPts val="0"/>
              </a:spcAft>
              <a:buFont typeface="Wingdings" charset="2"/>
              <a:buNone/>
              <a:defRPr/>
            </a:pPr>
            <a:r>
              <a:rPr lang="fr-FR" sz="2400" dirty="0"/>
              <a:t>Les compartiments libres de ce plan parfait sont occupés par </a:t>
            </a:r>
            <a:r>
              <a:rPr lang="fr-FR" sz="2400" dirty="0">
                <a:solidFill>
                  <a:srgbClr val="00B050"/>
                </a:solidFill>
              </a:rPr>
              <a:t>les </a:t>
            </a:r>
            <a:r>
              <a:rPr lang="fr-FR" sz="2400" dirty="0" smtClean="0">
                <a:solidFill>
                  <a:srgbClr val="00B050"/>
                </a:solidFill>
              </a:rPr>
              <a:t>broderies de</a:t>
            </a:r>
            <a:r>
              <a:rPr lang="fr-FR" sz="2400" dirty="0">
                <a:solidFill>
                  <a:srgbClr val="00B050"/>
                </a:solidFill>
              </a:rPr>
              <a:t> buis taillés</a:t>
            </a:r>
            <a:r>
              <a:rPr lang="fr-FR" sz="2400" dirty="0"/>
              <a:t>, </a:t>
            </a:r>
            <a:r>
              <a:rPr lang="fr-FR" sz="2400" dirty="0">
                <a:solidFill>
                  <a:srgbClr val="FFFF00"/>
                </a:solidFill>
              </a:rPr>
              <a:t>les parterres </a:t>
            </a:r>
            <a:r>
              <a:rPr lang="fr-FR" sz="2400" dirty="0"/>
              <a:t>et </a:t>
            </a:r>
            <a:r>
              <a:rPr lang="fr-FR" sz="2400" dirty="0">
                <a:solidFill>
                  <a:srgbClr val="0070C0"/>
                </a:solidFill>
              </a:rPr>
              <a:t>les bosquets. </a:t>
            </a:r>
            <a:r>
              <a:rPr lang="fr-FR" sz="2400" dirty="0"/>
              <a:t>Les allées sont rythmées par des </a:t>
            </a:r>
            <a:r>
              <a:rPr lang="fr-FR" sz="2400" dirty="0">
                <a:solidFill>
                  <a:srgbClr val="00B050"/>
                </a:solidFill>
              </a:rPr>
              <a:t>statues</a:t>
            </a:r>
            <a:r>
              <a:rPr lang="fr-FR" sz="2400" dirty="0"/>
              <a:t> et </a:t>
            </a:r>
            <a:r>
              <a:rPr lang="fr-FR" sz="2400" dirty="0">
                <a:solidFill>
                  <a:srgbClr val="0070C0"/>
                </a:solidFill>
              </a:rPr>
              <a:t>des topiaires</a:t>
            </a:r>
            <a:r>
              <a:rPr lang="fr-FR" sz="2400" dirty="0"/>
              <a:t>.</a:t>
            </a:r>
            <a:endParaRPr lang="fr-FR" dirty="0"/>
          </a:p>
          <a:p>
            <a:pPr fontAlgn="auto">
              <a:spcAft>
                <a:spcPts val="0"/>
              </a:spcAft>
              <a:buFont typeface="Wingdings" charset="2"/>
              <a:buNone/>
              <a:defRPr/>
            </a:pPr>
            <a:r>
              <a:rPr lang="fr-FR" sz="2400" dirty="0"/>
              <a:t>Plus on s'éloigne du château et du cœur du </a:t>
            </a:r>
            <a:r>
              <a:rPr lang="fr-FR" sz="2400" dirty="0">
                <a:solidFill>
                  <a:srgbClr val="00B050"/>
                </a:solidFill>
              </a:rPr>
              <a:t>jardin à la française </a:t>
            </a:r>
            <a:r>
              <a:rPr lang="fr-FR" sz="2400" dirty="0"/>
              <a:t>et plus la campagne reprend ses droits, avec sa végétation naturelle de bois et de prairies.</a:t>
            </a:r>
            <a:endParaRPr lang="fr-F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erspective">
  <a:themeElements>
    <a:clrScheme name="Personnalisé 2">
      <a:dk1>
        <a:sysClr val="windowText" lastClr="000000"/>
      </a:dk1>
      <a:lt1>
        <a:sysClr val="window" lastClr="FFFFFF"/>
      </a:lt1>
      <a:dk2>
        <a:srgbClr val="000000"/>
      </a:dk2>
      <a:lt2>
        <a:srgbClr val="000000"/>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Classique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erspective">
      <a:fillStyleLst>
        <a:solidFill>
          <a:schemeClr val="phClr"/>
        </a:solidFill>
        <a:gradFill rotWithShape="1">
          <a:gsLst>
            <a:gs pos="0">
              <a:schemeClr val="phClr">
                <a:tint val="50000"/>
                <a:alpha val="100000"/>
                <a:satMod val="160000"/>
                <a:lumMod val="105000"/>
              </a:schemeClr>
            </a:gs>
            <a:gs pos="41000">
              <a:schemeClr val="phClr">
                <a:tint val="57000"/>
                <a:satMod val="180000"/>
                <a:lumMod val="99000"/>
              </a:schemeClr>
            </a:gs>
            <a:gs pos="100000">
              <a:schemeClr val="phClr">
                <a:tint val="80000"/>
                <a:satMod val="200000"/>
                <a:lumMod val="104000"/>
              </a:schemeClr>
            </a:gs>
          </a:gsLst>
          <a:lin ang="5400000" scaled="1"/>
        </a:gradFill>
        <a:gradFill rotWithShape="1">
          <a:gsLst>
            <a:gs pos="0">
              <a:schemeClr val="phClr">
                <a:tint val="96000"/>
                <a:satMod val="130000"/>
                <a:lumMod val="114000"/>
              </a:schemeClr>
            </a:gs>
            <a:gs pos="60000">
              <a:schemeClr val="phClr">
                <a:tint val="100000"/>
                <a:satMod val="106000"/>
                <a:lumMod val="110000"/>
              </a:schemeClr>
            </a:gs>
            <a:gs pos="100000">
              <a:schemeClr val="ph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50800" dist="38100" dir="5400000" rotWithShape="0">
              <a:srgbClr val="000000">
                <a:alpha val="28000"/>
              </a:srgbClr>
            </a:outerShdw>
          </a:effectLst>
        </a:effectStyle>
        <a:effectStyle>
          <a:effectLst>
            <a:outerShdw blurRad="47625" dist="38100" dir="5400000" sy="98000" rotWithShape="0">
              <a:srgbClr val="000000">
                <a:alpha val="48000"/>
              </a:srgbClr>
            </a:outerShdw>
          </a:effectLst>
          <a:scene3d>
            <a:camera prst="orthographicFront">
              <a:rot lat="0" lon="0" rev="0"/>
            </a:camera>
            <a:lightRig rig="twoPt" dir="br">
              <a:rot lat="0" lon="0" rev="8700000"/>
            </a:lightRig>
          </a:scene3d>
          <a:sp3d prstMaterial="matte">
            <a:bevelT w="25400" h="53975"/>
          </a:sp3d>
        </a:effectStyle>
        <a:effectStyle>
          <a:effectLst>
            <a:reflection blurRad="12700" stA="24000" endPos="28000" dist="50800" dir="5400000" sy="-100000" rotWithShape="0"/>
          </a:effectLst>
          <a:scene3d>
            <a:camera prst="orthographicFront">
              <a:rot lat="0" lon="0" rev="0"/>
            </a:camera>
            <a:lightRig rig="threePt" dir="t">
              <a:rot lat="0" lon="0" rev="4800000"/>
            </a:lightRig>
          </a:scene3d>
          <a:sp3d>
            <a:bevelT w="69850" h="31750"/>
          </a:sp3d>
        </a:effectStyle>
      </a:effectStyleLst>
      <a:bgFillStyleLst>
        <a:solidFill>
          <a:schemeClr val="phClr"/>
        </a:solidFill>
        <a:gradFill rotWithShape="1">
          <a:gsLst>
            <a:gs pos="0">
              <a:schemeClr val="phClr">
                <a:tint val="100000"/>
                <a:shade val="80000"/>
                <a:satMod val="100000"/>
                <a:lumMod val="100000"/>
              </a:schemeClr>
            </a:gs>
            <a:gs pos="65000">
              <a:schemeClr val="phClr">
                <a:tint val="100000"/>
                <a:shade val="95000"/>
                <a:satMod val="100000"/>
                <a:lumMod val="100000"/>
              </a:schemeClr>
            </a:gs>
            <a:gs pos="100000">
              <a:schemeClr val="phClr">
                <a:tint val="88000"/>
                <a:shade val="100000"/>
                <a:satMod val="400000"/>
                <a:lumMod val="100000"/>
              </a:schemeClr>
            </a:gs>
          </a:gsLst>
          <a:lin ang="5400000" scaled="0"/>
        </a:gradFill>
        <a:blipFill rotWithShape="1">
          <a:blip xmlns:r="http://schemas.openxmlformats.org/officeDocument/2006/relationships" r:embed="rId1">
            <a:duotone>
              <a:schemeClr val="phClr">
                <a:tint val="95000"/>
                <a:satMod val="90000"/>
              </a:schemeClr>
              <a:schemeClr val="phClr">
                <a:shade val="92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Perspective</Template>
  <TotalTime>1997</TotalTime>
  <Words>1675</Words>
  <Application>Microsoft Office PowerPoint</Application>
  <PresentationFormat>Affichage à l'écran (4:3)</PresentationFormat>
  <Paragraphs>149</Paragraphs>
  <Slides>48</Slides>
  <Notes>0</Notes>
  <HiddenSlides>1</HiddenSlides>
  <MMClips>0</MMClips>
  <ScaleCrop>false</ScaleCrop>
  <HeadingPairs>
    <vt:vector size="4" baseType="variant">
      <vt:variant>
        <vt:lpstr>Thème</vt:lpstr>
      </vt:variant>
      <vt:variant>
        <vt:i4>1</vt:i4>
      </vt:variant>
      <vt:variant>
        <vt:lpstr>Titres des diapositives</vt:lpstr>
      </vt:variant>
      <vt:variant>
        <vt:i4>48</vt:i4>
      </vt:variant>
    </vt:vector>
  </HeadingPairs>
  <TitlesOfParts>
    <vt:vector size="49" baseType="lpstr">
      <vt:lpstr>Perspective</vt:lpstr>
      <vt:lpstr>Château Fontainebleau </vt:lpstr>
      <vt:lpstr>Plan de travail  introduction                                     Première partie 1- la notion d’espace vert 2- Les jardins à la française 3- Les lois de composition 4- les jardins anglais                                    Deuxième partie  Château Fontainebleau  1- Présentation du château  2- Création   du château 3- Évolution historique du château  Jardin Fontainebleau  1- Les cours et jardins du fontainebleau                        a- les cours                         b- les jardins  2- la composition du jardin fontainebleau 3- la foret de fontainebleau  4- la gestion actuel du jardin  5- Etat actuel du jardin 6-influence du jardin fontainebleau su la ville Conclusion</vt:lpstr>
      <vt:lpstr>Introduction  Les espaces verts  parcs, jardins, aménagés ou à l’état sauvage   content un aspect important et primordial dans l’image de la ville pas seulement du côté esthétique mais aussi du côté de l’environnement et du développement durable et même du coté économiques comme dans le cas des jardins français dit aussi jardins classiques       En effet, les jardins Français sont des attractions touristiques qui représentent un atout économique surtout les châteaux se trouvant dans à proximité de la capitale Française et dont ils bénéficient des plus grandes attentions de la part des spécialistes. C’est pour cela notre travail cette année consiste à étudier les différents jardins à travers le monde, leurs caractéristiques, leurs composantes, leurs gestion et leurs impact sur les villes, chose qu’on a essayé de vous le faire comprendre a travers ce modeste travail sur les jardins du château fontainebleau</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Étymologie du nom Fontainebleau     Le nom de Fontainebleau est très ancien. On retrouve sa première mention écrite dans la charte de succession de Louis VI, en 1137. L'étymologie de Fontainebleau est incertaine mais le rapport avec une fontaine est assez évident.  La forêt est très humide, et la présence de nombreuses sources explique l'abondance du gibier, et l'intérêt de nos rois pour cette région. L'explication la plus simple, et la plus souvent donnée, est que c'est que le nom provient de la contraction des mots Fontaine-belle-eau. Mais le suffixe "bleau" a peut être une autre origine. D'autres sources parlent d'une Fontaine Bliaud, ou Fontaine Eblaud ou même Blitwald. Le nom propre, suivant les versions, appartient à un chien qui aurait découvert la fontaine en question, à un garde forestier qui aurait été propriétaire au Moyen-Age du terrain où se trouve la fontaine, ou à une famille possédant un domaine près d'une fontaine.  Selon une autre version, Fontainebleau devrait son nom à une source dédiée au dieu gaulois Bélinos (dieu de la lumière, dieu médecin, adoré par des feux allumés au solstice d'été).                 Les habitants de Fontainebleau s'appellent les bellifontains.</vt:lpstr>
      <vt:lpstr>Présentation PowerPoint</vt:lpstr>
      <vt:lpstr>Présentation PowerPoint</vt:lpstr>
      <vt:lpstr>Présentation PowerPoint</vt:lpstr>
      <vt:lpstr>Présentation PowerPoint</vt:lpstr>
      <vt:lpstr>Présentation PowerPoint</vt:lpstr>
      <vt:lpstr>Evolution historique et spatial du château fontainebleau   Les premières traces d'un château à Fontainebleau remontent au moyen âge. Les derniers travaux furent effectués au XIXe siècle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Composition des jardins </vt:lpstr>
      <vt:lpstr>Présentation PowerPoint</vt:lpstr>
      <vt:lpstr>Présentation PowerPoint</vt:lpstr>
      <vt:lpstr>Présentation PowerPoint</vt:lpstr>
      <vt:lpstr>Présentation PowerPoint</vt:lpstr>
      <vt:lpstr>Présentation PowerPoint</vt:lpstr>
      <vt:lpstr>Présentation PowerPoint</vt:lpstr>
      <vt:lpstr>Horaires des visites du château et jardin fontainebleau:  le château Le château est ouvert tous les jours sauf les mardis, le 1er janvier, le 1er mai et le 25 décembre. D’octobre à mars : 9h30-17h (dernier accès à 16h15). D’avril à septembre : 9h30-18h (dernier accès à 17h15). les cours et les jardins Les cours et jardins sont ouverts tous les jours. De novembre à février : 9h-17h.  En mars, avril et octobre : 9h-18h. De mai à septembre : 9h-19h. Le jardin de Diane et le jardin Anglais ferment respectivement 1/2h et 1h avant les horaires indiqués. Hors période estivale le jardin Anglais peut être fermé. le parc Le parc est ouvert tous les jours, 24h/24h. </vt:lpstr>
      <vt:lpstr>Présentation PowerPoint</vt:lpstr>
      <vt:lpstr>Présentation PowerPoint</vt:lpstr>
      <vt:lpstr>Jardin de Diane, rare cariatide de style égyptien (XVIe siècle). Cette sculpture rappelle que le château fut le lieu d'une intense expérimentation architecturale à la Renaissance.</vt:lpstr>
      <vt:lpstr>Jardin de Diane, fontaine de Diane (début XVIIe siècle).</vt:lpstr>
      <vt:lpstr>La porte d'Honneur de la cour Ovale, dite porte du Baptistère (XVIe siècle).</vt:lpstr>
      <vt:lpstr>Les créateurs du château fontainebleau  Saint Louis  Philippe IV Le Bel  François 1er  Henri IV  Napoléon 1er  Napoléon III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pc</dc:creator>
  <cp:lastModifiedBy>pc</cp:lastModifiedBy>
  <cp:revision>79</cp:revision>
  <dcterms:created xsi:type="dcterms:W3CDTF">2012-01-03T20:58:18Z</dcterms:created>
  <dcterms:modified xsi:type="dcterms:W3CDTF">2012-01-11T08:48:28Z</dcterms:modified>
</cp:coreProperties>
</file>