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1"/>
  </p:notesMasterIdLst>
  <p:sldIdLst>
    <p:sldId id="256" r:id="rId2"/>
    <p:sldId id="262" r:id="rId3"/>
    <p:sldId id="258" r:id="rId4"/>
    <p:sldId id="296" r:id="rId5"/>
    <p:sldId id="260" r:id="rId6"/>
    <p:sldId id="290" r:id="rId7"/>
    <p:sldId id="291" r:id="rId8"/>
    <p:sldId id="263" r:id="rId9"/>
    <p:sldId id="292" r:id="rId10"/>
    <p:sldId id="293" r:id="rId11"/>
    <p:sldId id="275" r:id="rId12"/>
    <p:sldId id="297" r:id="rId13"/>
    <p:sldId id="298" r:id="rId14"/>
    <p:sldId id="299" r:id="rId15"/>
    <p:sldId id="300" r:id="rId16"/>
    <p:sldId id="301" r:id="rId17"/>
    <p:sldId id="302" r:id="rId18"/>
    <p:sldId id="328" r:id="rId19"/>
    <p:sldId id="304" r:id="rId20"/>
    <p:sldId id="329" r:id="rId21"/>
    <p:sldId id="305" r:id="rId22"/>
    <p:sldId id="306" r:id="rId23"/>
    <p:sldId id="307" r:id="rId24"/>
    <p:sldId id="308" r:id="rId25"/>
    <p:sldId id="309" r:id="rId26"/>
    <p:sldId id="310" r:id="rId27"/>
    <p:sldId id="311" r:id="rId28"/>
    <p:sldId id="312" r:id="rId29"/>
    <p:sldId id="330" r:id="rId30"/>
    <p:sldId id="313" r:id="rId31"/>
    <p:sldId id="314" r:id="rId32"/>
    <p:sldId id="315" r:id="rId33"/>
    <p:sldId id="316" r:id="rId34"/>
    <p:sldId id="317" r:id="rId35"/>
    <p:sldId id="318" r:id="rId36"/>
    <p:sldId id="319" r:id="rId37"/>
    <p:sldId id="320" r:id="rId38"/>
    <p:sldId id="321" r:id="rId39"/>
    <p:sldId id="286" r:id="rId4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280" autoAdjust="0"/>
  </p:normalViewPr>
  <p:slideViewPr>
    <p:cSldViewPr snapToGrid="0" snapToObjects="1">
      <p:cViewPr varScale="1">
        <p:scale>
          <a:sx n="96" d="100"/>
          <a:sy n="96" d="100"/>
        </p:scale>
        <p:origin x="636" y="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C58411-8734-4E3D-859E-02DA2BF5A7FF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BD7593-16EC-4ED5-9362-83C9B0BCE6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254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esain tampilan power ranger mtk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24" y="12210"/>
            <a:ext cx="9130473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260818" y="263925"/>
            <a:ext cx="506896" cy="579098"/>
          </a:xfrm>
        </p:spPr>
        <p:txBody>
          <a:bodyPr>
            <a:noAutofit/>
          </a:bodyPr>
          <a:lstStyle>
            <a:lvl1pPr>
              <a:defRPr sz="3500" b="1">
                <a:solidFill>
                  <a:srgbClr val="FFFFFF"/>
                </a:solidFill>
                <a:latin typeface="Calibri (body)"/>
                <a:cs typeface="Calibri (body)"/>
              </a:defRPr>
            </a:lvl1pPr>
          </a:lstStyle>
          <a:p>
            <a:r>
              <a:rPr lang="en-US" dirty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787567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esain tampilan isi power rang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0473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580"/>
            <a:ext cx="8229600" cy="1319641"/>
          </a:xfrm>
        </p:spPr>
        <p:txBody>
          <a:bodyPr>
            <a:normAutofit/>
          </a:bodyPr>
          <a:lstStyle>
            <a:lvl1pPr algn="r">
              <a:lnSpc>
                <a:spcPct val="90000"/>
              </a:lnSpc>
              <a:defRPr sz="4000" b="1">
                <a:solidFill>
                  <a:srgbClr val="25406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2748221"/>
            <a:ext cx="822959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3702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esain tampilan isi power rang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0473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85236"/>
            <a:ext cx="8229600" cy="857250"/>
          </a:xfrm>
        </p:spPr>
        <p:txBody>
          <a:bodyPr>
            <a:normAutofit/>
          </a:bodyPr>
          <a:lstStyle>
            <a:lvl1pPr algn="r">
              <a:defRPr sz="32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4042486"/>
            <a:ext cx="822959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6264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esain tampilan isi power rang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0473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6523" y="608255"/>
            <a:ext cx="7790276" cy="518999"/>
          </a:xfrm>
        </p:spPr>
        <p:txBody>
          <a:bodyPr>
            <a:noAutofit/>
          </a:bodyPr>
          <a:lstStyle>
            <a:lvl1pPr algn="r">
              <a:defRPr sz="28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6523" y="1200151"/>
            <a:ext cx="7790276" cy="3394472"/>
          </a:xfrm>
        </p:spPr>
        <p:txBody>
          <a:bodyPr>
            <a:normAutofit/>
          </a:bodyPr>
          <a:lstStyle>
            <a:lvl1pPr algn="l">
              <a:defRPr sz="1800"/>
            </a:lvl1pPr>
            <a:lvl2pPr algn="l">
              <a:defRPr sz="1600"/>
            </a:lvl2pPr>
            <a:lvl3pPr algn="l">
              <a:defRPr sz="1400"/>
            </a:lvl3pPr>
            <a:lvl4pPr algn="l">
              <a:defRPr sz="1200"/>
            </a:lvl4pPr>
            <a:lvl5pPr algn="l"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896523" y="1159267"/>
            <a:ext cx="779027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7605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esain tampilan isi power rang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0473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>
            <a:normAutofit/>
          </a:bodyPr>
          <a:lstStyle>
            <a:lvl1pPr algn="l">
              <a:defRPr sz="24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>
            <a:normAutofit/>
          </a:bodyPr>
          <a:lstStyle>
            <a:lvl1pPr marL="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49370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esain tampilan isi power rang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0473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6522" y="650939"/>
            <a:ext cx="7790277" cy="476315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defRPr lang="en-US" sz="2800" b="1" dirty="0"/>
            </a:lvl1pPr>
          </a:lstStyle>
          <a:p>
            <a:pPr lvl="0" algn="r"/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6522" y="1151335"/>
            <a:ext cx="3810223" cy="479822"/>
          </a:xfrm>
        </p:spPr>
        <p:txBody>
          <a:bodyPr anchor="b">
            <a:normAutofit/>
          </a:bodyPr>
          <a:lstStyle>
            <a:lvl1pPr marL="0" indent="0" algn="r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6522" y="1631156"/>
            <a:ext cx="3810223" cy="296346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4147" y="1151335"/>
            <a:ext cx="3862654" cy="479822"/>
          </a:xfrm>
        </p:spPr>
        <p:txBody>
          <a:bodyPr anchor="b">
            <a:normAutofit/>
          </a:bodyPr>
          <a:lstStyle>
            <a:lvl1pPr marL="0" indent="0" algn="r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4147" y="1631156"/>
            <a:ext cx="3862654" cy="296346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896523" y="1159267"/>
            <a:ext cx="779027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0044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esain tampilan isi power rang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0473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6523" y="640269"/>
            <a:ext cx="7800950" cy="486986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defRPr lang="en-US" sz="2800" b="1" dirty="0"/>
            </a:lvl1pPr>
          </a:lstStyle>
          <a:p>
            <a:pPr lvl="0" algn="r"/>
            <a:r>
              <a:rPr lang="en-US" dirty="0"/>
              <a:t>Click to edit Master 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96523" y="1159267"/>
            <a:ext cx="779027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3883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esain tampilan isi power rang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047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470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F65EF-78D5-7448-84BE-E75BE816DE48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51E977-2F6F-414D-A0AF-C8889D079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096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7" r:id="rId3"/>
    <p:sldLayoutId id="2147483650" r:id="rId4"/>
    <p:sldLayoutId id="2147483651" r:id="rId5"/>
    <p:sldLayoutId id="2147483653" r:id="rId6"/>
    <p:sldLayoutId id="2147483654" r:id="rId7"/>
    <p:sldLayoutId id="2147483655" r:id="rId8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78013" y="4497169"/>
            <a:ext cx="1701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Cambria" panose="02040503050406030204" pitchFamily="18" charset="0"/>
              </a:rPr>
              <a:t>PENILAIAN DALAM PEMBELAJARAN MATEMATIKA SMP 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96653" y="4401740"/>
            <a:ext cx="2209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/>
              <a:t>Kajian</a:t>
            </a:r>
            <a:r>
              <a:rPr lang="en-US" sz="1100" dirty="0"/>
              <a:t> </a:t>
            </a:r>
            <a:r>
              <a:rPr lang="en-US" sz="1100" dirty="0" err="1"/>
              <a:t>Materi</a:t>
            </a:r>
            <a:r>
              <a:rPr lang="en-US" sz="1100" dirty="0"/>
              <a:t> </a:t>
            </a:r>
            <a:r>
              <a:rPr lang="en-US" sz="1100" dirty="0" err="1"/>
              <a:t>Bahasa</a:t>
            </a:r>
            <a:r>
              <a:rPr lang="en-US" sz="1100" dirty="0"/>
              <a:t> Dan </a:t>
            </a:r>
            <a:r>
              <a:rPr lang="en-US" sz="1100" dirty="0" err="1"/>
              <a:t>Sastra</a:t>
            </a:r>
            <a:r>
              <a:rPr lang="en-US" sz="1100" dirty="0"/>
              <a:t> Indonesia SD</a:t>
            </a:r>
          </a:p>
        </p:txBody>
      </p:sp>
      <p:sp>
        <p:nvSpPr>
          <p:cNvPr id="3" name="Rectangle 2"/>
          <p:cNvSpPr/>
          <p:nvPr/>
        </p:nvSpPr>
        <p:spPr>
          <a:xfrm>
            <a:off x="2796653" y="4251960"/>
            <a:ext cx="2019187" cy="6477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3304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ambria" panose="02040503050406030204" pitchFamily="18" charset="0"/>
              </a:rPr>
              <a:t>Indikator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Pencapaian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kompetensi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>
                <a:latin typeface="Cambria" panose="02040503050406030204" pitchFamily="18" charset="0"/>
              </a:rPr>
              <a:t>KP3</a:t>
            </a:r>
            <a:r>
              <a:rPr lang="en-US" dirty="0">
                <a:latin typeface="Cambria" panose="02040503050406030204" pitchFamily="18" charset="0"/>
              </a:rPr>
              <a:t>:</a:t>
            </a: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Menjelaskan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pengertian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tentang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ketuntasan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belajar</a:t>
            </a:r>
            <a:endParaRPr lang="en-US" dirty="0">
              <a:latin typeface="Cambria" panose="02040503050406030204" pitchFamily="18" charset="0"/>
            </a:endParaRP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Menentukan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kriteria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ketuntasan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belajar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untuk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mata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pelajaran</a:t>
            </a:r>
            <a:endParaRPr lang="en-US" dirty="0">
              <a:latin typeface="Cambria" panose="02040503050406030204" pitchFamily="18" charset="0"/>
            </a:endParaRP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Menjelaskan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cara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pelaporan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endParaRPr lang="en-US" dirty="0">
              <a:latin typeface="Cambria" panose="02040503050406030204" pitchFamily="18" charset="0"/>
            </a:endParaRP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Menggunakan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informasi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evaluasi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untuk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menentukan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ketuntasan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belajar</a:t>
            </a:r>
            <a:endParaRPr lang="en-US" dirty="0">
              <a:latin typeface="Cambria" panose="02040503050406030204" pitchFamily="18" charset="0"/>
            </a:endParaRP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Menggunakan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informasi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evaluasi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untuk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merancang</a:t>
            </a:r>
            <a:r>
              <a:rPr lang="en-US" dirty="0">
                <a:latin typeface="Cambria" panose="02040503050406030204" pitchFamily="18" charset="0"/>
              </a:rPr>
              <a:t> program remedial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pengayaan</a:t>
            </a:r>
            <a:endParaRPr lang="en-US" dirty="0">
              <a:latin typeface="Cambria" panose="02040503050406030204" pitchFamily="18" charset="0"/>
            </a:endParaRP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Mengkomunikasikan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evaluasi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kepada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pemangku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kepentingan</a:t>
            </a:r>
            <a:endParaRPr lang="en-US" dirty="0">
              <a:latin typeface="Cambria" panose="02040503050406030204" pitchFamily="18" charset="0"/>
            </a:endParaRPr>
          </a:p>
          <a:p>
            <a:r>
              <a:rPr lang="en-US" dirty="0" err="1">
                <a:latin typeface="Cambria" panose="02040503050406030204" pitchFamily="18" charset="0"/>
              </a:rPr>
              <a:t>Memanfaatkan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informasi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evaluasi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pembelajaran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sebagai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bahan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penyusunan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rancangan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pembelajaran</a:t>
            </a:r>
            <a:r>
              <a:rPr lang="en-US" dirty="0">
                <a:latin typeface="Cambria" panose="02040503050406030204" pitchFamily="18" charset="0"/>
              </a:rPr>
              <a:t> yang </a:t>
            </a:r>
            <a:r>
              <a:rPr lang="en-US" dirty="0" err="1">
                <a:latin typeface="Cambria" panose="02040503050406030204" pitchFamily="18" charset="0"/>
              </a:rPr>
              <a:t>akan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dilakukan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selanjutnya</a:t>
            </a:r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61888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ambria" panose="02040503050406030204" pitchFamily="18" charset="0"/>
              </a:rPr>
              <a:t>Penilaian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>
                <a:latin typeface="Cambria" panose="02040503050406030204" pitchFamily="18" charset="0"/>
              </a:rPr>
              <a:t>Permendikbud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id-ID" dirty="0">
                <a:latin typeface="Cambria" panose="02040503050406030204" pitchFamily="18" charset="0"/>
              </a:rPr>
              <a:t>No.23 tahun 2016 tentang Standar Penilaian </a:t>
            </a:r>
            <a:r>
              <a:rPr lang="en-US" dirty="0" err="1">
                <a:latin typeface="Cambria" panose="02040503050406030204" pitchFamily="18" charset="0"/>
              </a:rPr>
              <a:t>menyebutkan</a:t>
            </a:r>
            <a:r>
              <a:rPr lang="id-ID" dirty="0">
                <a:latin typeface="Cambria" panose="02040503050406030204" pitchFamily="18" charset="0"/>
              </a:rPr>
              <a:t> bahwa, penilaian adalah proses pengumpulan dan pengolahan informasi untuk mengukur pencapaian hasil belajar peserta didik</a:t>
            </a:r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38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ambria" panose="02040503050406030204" pitchFamily="18" charset="0"/>
              </a:rPr>
              <a:t>Fungsi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Tujuan</a:t>
            </a:r>
            <a:br>
              <a:rPr lang="en-US" dirty="0">
                <a:latin typeface="Cambria" panose="02040503050406030204" pitchFamily="18" charset="0"/>
              </a:rPr>
            </a:b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err="1">
                <a:latin typeface="Cambria" panose="02040503050406030204" pitchFamily="18" charset="0"/>
              </a:rPr>
              <a:t>Fungsi</a:t>
            </a:r>
            <a:r>
              <a:rPr lang="en-US" dirty="0">
                <a:latin typeface="Cambria" panose="02040503050406030204" pitchFamily="18" charset="0"/>
              </a:rPr>
              <a:t>:</a:t>
            </a: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Memantau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kemajuan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belajar</a:t>
            </a:r>
            <a:r>
              <a:rPr lang="en-US" dirty="0">
                <a:latin typeface="Cambria" panose="02040503050406030204" pitchFamily="18" charset="0"/>
              </a:rPr>
              <a:t>; </a:t>
            </a: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Memantau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belajar</a:t>
            </a:r>
            <a:r>
              <a:rPr lang="en-US" dirty="0">
                <a:latin typeface="Cambria" panose="02040503050406030204" pitchFamily="18" charset="0"/>
              </a:rPr>
              <a:t>;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</a:p>
          <a:p>
            <a:r>
              <a:rPr lang="en-US" dirty="0" err="1">
                <a:latin typeface="Cambria" panose="02040503050406030204" pitchFamily="18" charset="0"/>
              </a:rPr>
              <a:t>Mendeteksi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kebutuhan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perbaikan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belajar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peserta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didik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secara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berkesinambungan</a:t>
            </a:r>
            <a:endParaRPr lang="en-US" dirty="0"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en-US" b="1" dirty="0" err="1">
                <a:latin typeface="Cambria" panose="02040503050406030204" pitchFamily="18" charset="0"/>
              </a:rPr>
              <a:t>Tujuan</a:t>
            </a:r>
            <a:r>
              <a:rPr lang="en-US" dirty="0">
                <a:latin typeface="Cambria" panose="02040503050406030204" pitchFamily="18" charset="0"/>
              </a:rPr>
              <a:t>:</a:t>
            </a: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Mengetahui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tingkat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penguasaan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kompetensi</a:t>
            </a:r>
            <a:r>
              <a:rPr lang="en-US" dirty="0">
                <a:latin typeface="Cambria" panose="02040503050406030204" pitchFamily="18" charset="0"/>
              </a:rPr>
              <a:t>; </a:t>
            </a: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Menetapkan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ketuntasan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penguasaan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kompetensi</a:t>
            </a:r>
            <a:r>
              <a:rPr lang="en-US" dirty="0">
                <a:latin typeface="Cambria" panose="02040503050406030204" pitchFamily="18" charset="0"/>
              </a:rPr>
              <a:t>; </a:t>
            </a: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Menetapkan</a:t>
            </a:r>
            <a:r>
              <a:rPr lang="en-US" dirty="0">
                <a:latin typeface="Cambria" panose="02040503050406030204" pitchFamily="18" charset="0"/>
              </a:rPr>
              <a:t> program </a:t>
            </a:r>
            <a:r>
              <a:rPr lang="en-US" dirty="0" err="1">
                <a:latin typeface="Cambria" panose="02040503050406030204" pitchFamily="18" charset="0"/>
              </a:rPr>
              <a:t>perbaikan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atau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pengayaan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berdasarkan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tingkat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penguasaan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kompetensi</a:t>
            </a:r>
            <a:r>
              <a:rPr lang="en-US" dirty="0">
                <a:latin typeface="Cambria" panose="02040503050406030204" pitchFamily="18" charset="0"/>
              </a:rPr>
              <a:t>;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</a:p>
          <a:p>
            <a:r>
              <a:rPr lang="en-US" dirty="0" err="1">
                <a:latin typeface="Cambria" panose="02040503050406030204" pitchFamily="18" charset="0"/>
              </a:rPr>
              <a:t>Memperbaiki</a:t>
            </a:r>
            <a:r>
              <a:rPr lang="en-US" dirty="0">
                <a:latin typeface="Cambria" panose="02040503050406030204" pitchFamily="18" charset="0"/>
              </a:rPr>
              <a:t> proses </a:t>
            </a:r>
            <a:r>
              <a:rPr lang="en-US" dirty="0" err="1">
                <a:latin typeface="Cambria" panose="02040503050406030204" pitchFamily="18" charset="0"/>
              </a:rPr>
              <a:t>pembelajaran</a:t>
            </a:r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49876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ambria" panose="02040503050406030204" pitchFamily="18" charset="0"/>
              </a:rPr>
              <a:t>Prinsip-prinsip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d-ID" b="1" dirty="0">
                <a:latin typeface="Cambria" panose="02040503050406030204" pitchFamily="18" charset="0"/>
              </a:rPr>
              <a:t>Permendikbud N</a:t>
            </a:r>
            <a:r>
              <a:rPr lang="en-US" b="1" dirty="0">
                <a:latin typeface="Cambria" panose="02040503050406030204" pitchFamily="18" charset="0"/>
              </a:rPr>
              <a:t>o</a:t>
            </a:r>
            <a:r>
              <a:rPr lang="id-ID" b="1" dirty="0">
                <a:latin typeface="Cambria" panose="02040503050406030204" pitchFamily="18" charset="0"/>
              </a:rPr>
              <a:t>. 23 tahun 2016 tentang Standar Penilaian</a:t>
            </a:r>
            <a:endParaRPr lang="en-US" b="1" dirty="0"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id-ID" dirty="0">
                <a:latin typeface="Cambria" panose="02040503050406030204" pitchFamily="18" charset="0"/>
              </a:rPr>
              <a:t>P</a:t>
            </a:r>
            <a:r>
              <a:rPr lang="en-US" dirty="0" err="1">
                <a:latin typeface="Cambria" panose="02040503050406030204" pitchFamily="18" charset="0"/>
              </a:rPr>
              <a:t>rinsip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umum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belajar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oleh</a:t>
            </a:r>
            <a:r>
              <a:rPr lang="en-US" dirty="0">
                <a:latin typeface="Cambria" panose="02040503050406030204" pitchFamily="18" charset="0"/>
              </a:rPr>
              <a:t>  </a:t>
            </a:r>
            <a:r>
              <a:rPr lang="en-US" dirty="0" err="1">
                <a:latin typeface="Cambria" panose="02040503050406030204" pitchFamily="18" charset="0"/>
              </a:rPr>
              <a:t>pendidik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meliputi</a:t>
            </a:r>
            <a:r>
              <a:rPr lang="en-US" dirty="0">
                <a:latin typeface="Cambria" panose="02040503050406030204" pitchFamily="18" charset="0"/>
              </a:rPr>
              <a:t>: sahih, </a:t>
            </a:r>
            <a:r>
              <a:rPr lang="en-US" dirty="0" err="1">
                <a:latin typeface="Cambria" panose="02040503050406030204" pitchFamily="18" charset="0"/>
              </a:rPr>
              <a:t>objektif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adil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terpadu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terbuka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holistik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berkesinambungan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sistematis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akuntabel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edukatif</a:t>
            </a:r>
            <a:endParaRPr lang="en-US" dirty="0"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2660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ambria" panose="02040503050406030204" pitchFamily="18" charset="0"/>
              </a:rPr>
              <a:t>Lingkup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Sasaran</a:t>
            </a:r>
            <a:endParaRPr lang="en-US" dirty="0">
              <a:latin typeface="Cambria" panose="02040503050406030204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378398"/>
              </p:ext>
            </p:extLst>
          </p:nvPr>
        </p:nvGraphicFramePr>
        <p:xfrm>
          <a:off x="896523" y="1101470"/>
          <a:ext cx="7482164" cy="3434080"/>
        </p:xfrm>
        <a:graphic>
          <a:graphicData uri="http://schemas.openxmlformats.org/drawingml/2006/table">
            <a:tbl>
              <a:tblPr firstRow="1" firstCol="1" bandRow="1"/>
              <a:tblGrid>
                <a:gridCol w="3741082">
                  <a:extLst>
                    <a:ext uri="{9D8B030D-6E8A-4147-A177-3AD203B41FA5}">
                      <a16:colId xmlns:a16="http://schemas.microsoft.com/office/drawing/2014/main" val="2451214280"/>
                    </a:ext>
                  </a:extLst>
                </a:gridCol>
                <a:gridCol w="3741082">
                  <a:extLst>
                    <a:ext uri="{9D8B030D-6E8A-4147-A177-3AD203B41FA5}">
                      <a16:colId xmlns:a16="http://schemas.microsoft.com/office/drawing/2014/main" val="27319663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err="1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Lingkup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err="1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Sasaran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28079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id-ID" sz="14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kompetensi sikap spiritual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id-ID" sz="14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menerima, menanggapi, menghargai, menghayati, dan mengamalkan nilai spiritual dan nilai sosial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14779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id-ID" sz="14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kompetensi sikap sosial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83312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id-ID" sz="14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kompetensi pengetahuan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id-ID" sz="14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mengetahui, memahami, menerapkan, menganalisis, dan mengevaluasi pengetahuan faktual, pengetahuan konseptual, pengetahuan prosedural, dan pengetahuan metakognitif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07737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id-ID" sz="14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kompetensi keterampilan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Abstrak: </a:t>
                      </a:r>
                      <a:r>
                        <a:rPr lang="id-ID" sz="14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mengamati, menanya, mengumpulkan informasi/mencoba, menalar/mengasosiasi, dan meng</a:t>
                      </a:r>
                      <a:r>
                        <a:rPr lang="en-US" sz="14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</a:t>
                      </a:r>
                      <a:r>
                        <a:rPr lang="id-ID" sz="14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omunikasikan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Konkrit</a:t>
                      </a:r>
                      <a:r>
                        <a:rPr lang="en-US" sz="14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</a:t>
                      </a:r>
                      <a:r>
                        <a:rPr lang="id-ID" sz="14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meniru, melakukan, menguraikan, merangkai, memodifikasi, dan mencipta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19512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22365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ambria" panose="02040503050406030204" pitchFamily="18" charset="0"/>
              </a:rPr>
              <a:t>Skala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Ketuntasan</a:t>
            </a:r>
            <a:br>
              <a:rPr lang="en-US" dirty="0">
                <a:latin typeface="Cambria" panose="02040503050406030204" pitchFamily="18" charset="0"/>
              </a:rPr>
            </a:b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8908782"/>
              </p:ext>
            </p:extLst>
          </p:nvPr>
        </p:nvGraphicFramePr>
        <p:xfrm>
          <a:off x="1603375" y="1407325"/>
          <a:ext cx="5937250" cy="2880360"/>
        </p:xfrm>
        <a:graphic>
          <a:graphicData uri="http://schemas.openxmlformats.org/drawingml/2006/table">
            <a:tbl>
              <a:tblPr firstRow="1" firstCol="1" bandRow="1"/>
              <a:tblGrid>
                <a:gridCol w="2096135">
                  <a:extLst>
                    <a:ext uri="{9D8B030D-6E8A-4147-A177-3AD203B41FA5}">
                      <a16:colId xmlns:a16="http://schemas.microsoft.com/office/drawing/2014/main" val="2433887229"/>
                    </a:ext>
                  </a:extLst>
                </a:gridCol>
                <a:gridCol w="2052955">
                  <a:extLst>
                    <a:ext uri="{9D8B030D-6E8A-4147-A177-3AD203B41FA5}">
                      <a16:colId xmlns:a16="http://schemas.microsoft.com/office/drawing/2014/main" val="2731531676"/>
                    </a:ext>
                  </a:extLst>
                </a:gridCol>
                <a:gridCol w="1788160">
                  <a:extLst>
                    <a:ext uri="{9D8B030D-6E8A-4147-A177-3AD203B41FA5}">
                      <a16:colId xmlns:a16="http://schemas.microsoft.com/office/drawing/2014/main" val="682118551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err="1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Kompetensi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err="1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Penilaian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err="1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Ketuntasan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84149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Spiritual </a:t>
                      </a:r>
                      <a:r>
                        <a:rPr lang="en-US" sz="1400" dirty="0" err="1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dan</a:t>
                      </a:r>
                      <a:r>
                        <a:rPr lang="en-US" sz="140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Sikap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id-ID" sz="14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= sangat baik, B = baik, C = cukup, dan D = kurang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Minimal B</a:t>
                      </a:r>
                      <a:endParaRPr lang="en-US" sz="14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59614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Pengetahuan dan Keterampilan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0-100 </a:t>
                      </a:r>
                      <a:r>
                        <a:rPr lang="en-US" sz="1400" dirty="0" err="1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dan</a:t>
                      </a:r>
                      <a:r>
                        <a:rPr lang="en-US" sz="140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id-ID" sz="14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deskripsi singkat kompetensi yang menonjol bedasarkan pencapaian KD selama satu semester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id-ID" sz="14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disesuaikan dengan kriteria ketuntasan minimal (KKM)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54163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65886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ambria" panose="02040503050406030204" pitchFamily="18" charset="0"/>
              </a:rPr>
              <a:t>Instrumen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br>
              <a:rPr lang="en-US" dirty="0">
                <a:latin typeface="Cambria" panose="02040503050406030204" pitchFamily="18" charset="0"/>
              </a:rPr>
            </a:br>
            <a:endParaRPr lang="en-US" dirty="0">
              <a:latin typeface="Cambria" panose="02040503050406030204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9340909"/>
              </p:ext>
            </p:extLst>
          </p:nvPr>
        </p:nvGraphicFramePr>
        <p:xfrm>
          <a:off x="993913" y="1227413"/>
          <a:ext cx="7692887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2563747">
                  <a:extLst>
                    <a:ext uri="{9D8B030D-6E8A-4147-A177-3AD203B41FA5}">
                      <a16:colId xmlns:a16="http://schemas.microsoft.com/office/drawing/2014/main" val="400328501"/>
                    </a:ext>
                  </a:extLst>
                </a:gridCol>
                <a:gridCol w="2564570">
                  <a:extLst>
                    <a:ext uri="{9D8B030D-6E8A-4147-A177-3AD203B41FA5}">
                      <a16:colId xmlns:a16="http://schemas.microsoft.com/office/drawing/2014/main" val="229832402"/>
                    </a:ext>
                  </a:extLst>
                </a:gridCol>
                <a:gridCol w="2564570">
                  <a:extLst>
                    <a:ext uri="{9D8B030D-6E8A-4147-A177-3AD203B41FA5}">
                      <a16:colId xmlns:a16="http://schemas.microsoft.com/office/drawing/2014/main" val="5953391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err="1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Kompetensi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Teknik </a:t>
                      </a:r>
                      <a:r>
                        <a:rPr lang="en-US" sz="1400" b="1" dirty="0" err="1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Penilaian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 b="1" dirty="0" err="1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Instrumen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8975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 err="1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Sikap</a:t>
                      </a:r>
                      <a:r>
                        <a:rPr lang="en-US" sz="140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id-ID" sz="14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observasi, penilaian diri, penilaian “teman sejawat” (</a:t>
                      </a:r>
                      <a:r>
                        <a:rPr lang="id-ID" sz="1400" i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peer evaluation</a:t>
                      </a:r>
                      <a:r>
                        <a:rPr lang="id-ID" sz="14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 oleh peserta didik dan jurnal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id-ID" sz="14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daftar cek atau skala penilaian (</a:t>
                      </a:r>
                      <a:r>
                        <a:rPr lang="id-ID" sz="1400" i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rating scale</a:t>
                      </a:r>
                      <a:r>
                        <a:rPr lang="id-ID" sz="14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 yang disertai rubrik, sedangkan pada jurnal berupa catatan pendidik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9796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Pengetahuan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id-ID" sz="14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tes tulis, tes lisan, dan penugasan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id-ID" sz="14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soal pilihan ganda, isian, jawaban singkat, benar-salah, menjodohkan, dan uraian</a:t>
                      </a:r>
                      <a:r>
                        <a:rPr lang="en-US" sz="14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4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dilengkapi</a:t>
                      </a:r>
                      <a:r>
                        <a:rPr lang="en-US" sz="14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pedoman</a:t>
                      </a:r>
                      <a:r>
                        <a:rPr lang="en-US" sz="14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penskoran</a:t>
                      </a:r>
                      <a:r>
                        <a:rPr lang="en-US" sz="14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97401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40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Keterampilan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id-ID" sz="14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penilaian kinerja dengan menggunakan tes praktik, projek, dan penilaian portofolio. 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id-ID" sz="14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daftar cek atau skala penilaian (</a:t>
                      </a:r>
                      <a:r>
                        <a:rPr lang="id-ID" sz="1400" i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rating scale</a:t>
                      </a:r>
                      <a:r>
                        <a:rPr lang="id-ID" sz="14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 yang dilengkapi rubrik</a:t>
                      </a:r>
                      <a:endParaRPr lang="en-US" sz="14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48296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27377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ambria" panose="02040503050406030204" pitchFamily="18" charset="0"/>
              </a:rPr>
              <a:t>Prosedur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>
                <a:latin typeface="Cambria" panose="02040503050406030204" pitchFamily="18" charset="0"/>
              </a:rPr>
              <a:t>Suharsimi</a:t>
            </a:r>
            <a:r>
              <a:rPr lang="en-US" dirty="0">
                <a:latin typeface="Cambria" panose="02040503050406030204" pitchFamily="18" charset="0"/>
              </a:rPr>
              <a:t> (2006) </a:t>
            </a:r>
            <a:r>
              <a:rPr lang="en-US" dirty="0" err="1">
                <a:latin typeface="Cambria" panose="02040503050406030204" pitchFamily="18" charset="0"/>
              </a:rPr>
              <a:t>langkah-langkah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dalam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penyusunan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tes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adalah</a:t>
            </a:r>
            <a:r>
              <a:rPr lang="en-US" dirty="0">
                <a:latin typeface="Cambria" panose="02040503050406030204" pitchFamily="18" charset="0"/>
              </a:rPr>
              <a:t>:</a:t>
            </a: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Menentukan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tujuan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mengadakan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tes</a:t>
            </a:r>
            <a:endParaRPr lang="en-US" dirty="0">
              <a:latin typeface="Cambria" panose="02040503050406030204" pitchFamily="18" charset="0"/>
            </a:endParaRP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Membuat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pembatasan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terhadap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bahan</a:t>
            </a:r>
            <a:r>
              <a:rPr lang="en-US" dirty="0">
                <a:latin typeface="Cambria" panose="02040503050406030204" pitchFamily="18" charset="0"/>
              </a:rPr>
              <a:t> yang </a:t>
            </a:r>
            <a:r>
              <a:rPr lang="en-US" dirty="0" err="1">
                <a:latin typeface="Cambria" panose="02040503050406030204" pitchFamily="18" charset="0"/>
              </a:rPr>
              <a:t>akan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diteskan</a:t>
            </a:r>
            <a:endParaRPr lang="en-US" dirty="0">
              <a:latin typeface="Cambria" panose="02040503050406030204" pitchFamily="18" charset="0"/>
            </a:endParaRP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Menderetkan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semua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Indikataor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Pencapaian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Kompetensi</a:t>
            </a:r>
            <a:r>
              <a:rPr lang="en-US" dirty="0">
                <a:latin typeface="Cambria" panose="02040503050406030204" pitchFamily="18" charset="0"/>
              </a:rPr>
              <a:t> (IPK) yang </a:t>
            </a:r>
            <a:r>
              <a:rPr lang="en-US" dirty="0" err="1">
                <a:latin typeface="Cambria" panose="02040503050406030204" pitchFamily="18" charset="0"/>
              </a:rPr>
              <a:t>memuat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aspek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pengetahuan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sikap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keterampilan</a:t>
            </a:r>
            <a:endParaRPr lang="en-US" dirty="0">
              <a:latin typeface="Cambria" panose="02040503050406030204" pitchFamily="18" charset="0"/>
            </a:endParaRP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Menyusun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tabel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spesifikasi</a:t>
            </a:r>
            <a:r>
              <a:rPr lang="en-US" dirty="0">
                <a:latin typeface="Cambria" panose="02040503050406030204" pitchFamily="18" charset="0"/>
              </a:rPr>
              <a:t> yang </a:t>
            </a:r>
            <a:r>
              <a:rPr lang="en-US" dirty="0" err="1">
                <a:latin typeface="Cambria" panose="02040503050406030204" pitchFamily="18" charset="0"/>
              </a:rPr>
              <a:t>memuat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pokok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materi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aspek-aspek</a:t>
            </a:r>
            <a:r>
              <a:rPr lang="en-US" dirty="0">
                <a:latin typeface="Cambria" panose="02040503050406030204" pitchFamily="18" charset="0"/>
              </a:rPr>
              <a:t> yang </a:t>
            </a:r>
            <a:r>
              <a:rPr lang="en-US" dirty="0" err="1">
                <a:latin typeface="Cambria" panose="02040503050406030204" pitchFamily="18" charset="0"/>
              </a:rPr>
              <a:t>akan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diukur</a:t>
            </a:r>
            <a:endParaRPr lang="en-US" dirty="0">
              <a:latin typeface="Cambria" panose="02040503050406030204" pitchFamily="18" charset="0"/>
            </a:endParaRP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Menuliskan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butir-butir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soal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sesuai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Indikator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Pencapaian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Kompetensi</a:t>
            </a:r>
            <a:endParaRPr lang="en-US" dirty="0"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8465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err="1">
                <a:latin typeface="Cambria" panose="02040503050406030204" pitchFamily="18" charset="0"/>
              </a:rPr>
              <a:t>Aktivitas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Pembelajaran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latin typeface="Cambria" panose="02040503050406030204" pitchFamily="18" charset="0"/>
              </a:rPr>
              <a:t>LK.01: </a:t>
            </a:r>
            <a:r>
              <a:rPr lang="id-ID" b="1" dirty="0">
                <a:latin typeface="Cambria" panose="02040503050406030204" pitchFamily="18" charset="0"/>
              </a:rPr>
              <a:t>Konsep Penilaian dalam Pembelajaran Matematika</a:t>
            </a:r>
            <a:endParaRPr lang="en-US" b="1" dirty="0"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Cambria" panose="02040503050406030204" pitchFamily="18" charset="0"/>
              </a:rPr>
              <a:t>(</a:t>
            </a:r>
            <a:r>
              <a:rPr lang="en-US" b="1" dirty="0" err="1">
                <a:latin typeface="Cambria" panose="02040503050406030204" pitchFamily="18" charset="0"/>
              </a:rPr>
              <a:t>modul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 err="1">
                <a:latin typeface="Cambria" panose="02040503050406030204" pitchFamily="18" charset="0"/>
              </a:rPr>
              <a:t>halaman</a:t>
            </a:r>
            <a:r>
              <a:rPr lang="en-US" b="1" dirty="0">
                <a:latin typeface="Cambria" panose="02040503050406030204" pitchFamily="18" charset="0"/>
              </a:rPr>
              <a:t> 22)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4444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ambria" panose="02040503050406030204" pitchFamily="18" charset="0"/>
              </a:rPr>
              <a:t>Latihan</a:t>
            </a:r>
            <a:r>
              <a:rPr lang="en-US" dirty="0">
                <a:latin typeface="Cambria" panose="02040503050406030204" pitchFamily="18" charset="0"/>
              </a:rPr>
              <a:t> KP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err="1">
                <a:latin typeface="Cambria" panose="02040503050406030204" pitchFamily="18" charset="0"/>
              </a:rPr>
              <a:t>Jelaskanlah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pengertian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pengukuran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evaluasi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dalam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pembelajaran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matematika</a:t>
            </a:r>
            <a:r>
              <a:rPr lang="en-US" dirty="0">
                <a:latin typeface="Cambria" panose="02040503050406030204" pitchFamily="18" charset="0"/>
              </a:rPr>
              <a:t>!</a:t>
            </a: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Jelaskanlah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jenis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bentuk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belajar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oleh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pendidik</a:t>
            </a:r>
            <a:r>
              <a:rPr lang="en-US" dirty="0">
                <a:latin typeface="Cambria" panose="02040503050406030204" pitchFamily="18" charset="0"/>
              </a:rPr>
              <a:t>!</a:t>
            </a: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Jelaskanlah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tujuan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fungsi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prinsip-prinsip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dalam</a:t>
            </a:r>
            <a:r>
              <a:rPr lang="en-US" dirty="0">
                <a:latin typeface="Cambria" panose="02040503050406030204" pitchFamily="18" charset="0"/>
              </a:rPr>
              <a:t> proses </a:t>
            </a:r>
            <a:r>
              <a:rPr lang="en-US" dirty="0" err="1">
                <a:latin typeface="Cambria" panose="02040503050406030204" pitchFamily="18" charset="0"/>
              </a:rPr>
              <a:t>pembelajaran</a:t>
            </a:r>
            <a:r>
              <a:rPr lang="en-US" dirty="0">
                <a:latin typeface="Cambria" panose="02040503050406030204" pitchFamily="18" charset="0"/>
              </a:rPr>
              <a:t>.</a:t>
            </a: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Apakah</a:t>
            </a:r>
            <a:r>
              <a:rPr lang="en-US" dirty="0">
                <a:latin typeface="Cambria" panose="02040503050406030204" pitchFamily="18" charset="0"/>
              </a:rPr>
              <a:t> yang </a:t>
            </a:r>
            <a:r>
              <a:rPr lang="en-US" dirty="0" err="1">
                <a:latin typeface="Cambria" panose="02040503050406030204" pitchFamily="18" charset="0"/>
              </a:rPr>
              <a:t>dimaksud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dengan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ketuntasan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belajar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dalam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pembelajaran</a:t>
            </a:r>
            <a:r>
              <a:rPr lang="en-US" dirty="0">
                <a:latin typeface="Cambria" panose="02040503050406030204" pitchFamily="18" charset="0"/>
              </a:rPr>
              <a:t>?</a:t>
            </a: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Jelaskan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teknik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proses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belajar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pada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kompetensi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sikap</a:t>
            </a:r>
            <a:r>
              <a:rPr lang="en-US" dirty="0">
                <a:latin typeface="Cambria" panose="02040503050406030204" pitchFamily="18" charset="0"/>
              </a:rPr>
              <a:t> spiritual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sosial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pada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mata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pelajaran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matematika</a:t>
            </a:r>
            <a:r>
              <a:rPr lang="en-US" dirty="0">
                <a:latin typeface="Cambria" panose="02040503050406030204" pitchFamily="18" charset="0"/>
              </a:rPr>
              <a:t>. </a:t>
            </a: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Jelaskanlah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jenis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instrumen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teknik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proses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belajar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pada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kompetensi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pengetahuan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keterampilan</a:t>
            </a:r>
            <a:r>
              <a:rPr lang="en-US" dirty="0">
                <a:latin typeface="Cambria" panose="02040503050406030204" pitchFamily="18" charset="0"/>
              </a:rPr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6488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</a:rPr>
              <a:t>PEDAGOGIK:</a:t>
            </a:r>
            <a:br>
              <a:rPr lang="en-US" dirty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</a:rPr>
            </a:br>
            <a:r>
              <a:rPr lang="en-US" sz="2700" dirty="0">
                <a:latin typeface="Cambria" panose="02040503050406030204" pitchFamily="18" charset="0"/>
              </a:rPr>
              <a:t>PENILAIAN DALAM PEMBELAJARAN MATEMATIKA SMP 1</a:t>
            </a:r>
            <a:br>
              <a:rPr lang="en-US" sz="2700" dirty="0">
                <a:latin typeface="Cambria" panose="02040503050406030204" pitchFamily="18" charset="0"/>
              </a:rPr>
            </a:br>
            <a:r>
              <a:rPr lang="en-US" sz="2700" dirty="0">
                <a:latin typeface="Cambria" panose="02040503050406030204" pitchFamily="18" charset="0"/>
              </a:rPr>
              <a:t> </a:t>
            </a:r>
            <a:br>
              <a:rPr lang="en-US" sz="2700" dirty="0">
                <a:latin typeface="Cambria" panose="02040503050406030204" pitchFamily="18" charset="0"/>
              </a:rPr>
            </a:br>
            <a:endParaRPr lang="en-US" sz="27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2653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877B16-B7BC-40B9-B303-02D5746896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ambria" panose="02040503050406030204" pitchFamily="18" charset="0"/>
              </a:rPr>
              <a:t>Kegiatan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Pembelajaran</a:t>
            </a:r>
            <a:r>
              <a:rPr lang="en-US" dirty="0">
                <a:latin typeface="Cambria" panose="02040503050406030204" pitchFamily="18" charset="0"/>
              </a:rPr>
              <a:t>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26B0A-8EE9-44DD-9C08-0AFBB9AD06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6523" y="2941983"/>
            <a:ext cx="7790276" cy="16526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b="1" dirty="0" err="1">
                <a:latin typeface="Cambria" panose="02040503050406030204" pitchFamily="18" charset="0"/>
              </a:rPr>
              <a:t>Pengolahan</a:t>
            </a:r>
            <a:r>
              <a:rPr lang="en-US" sz="2600" b="1" dirty="0">
                <a:latin typeface="Cambria" panose="02040503050406030204" pitchFamily="18" charset="0"/>
              </a:rPr>
              <a:t> Data </a:t>
            </a:r>
            <a:r>
              <a:rPr lang="en-US" sz="2600" b="1" dirty="0" err="1">
                <a:latin typeface="Cambria" panose="02040503050406030204" pitchFamily="18" charset="0"/>
              </a:rPr>
              <a:t>Hasil</a:t>
            </a:r>
            <a:r>
              <a:rPr lang="en-US" sz="2600" b="1" dirty="0">
                <a:latin typeface="Cambria" panose="02040503050406030204" pitchFamily="18" charset="0"/>
              </a:rPr>
              <a:t> </a:t>
            </a:r>
            <a:r>
              <a:rPr lang="en-US" sz="2600" b="1" dirty="0" err="1">
                <a:latin typeface="Cambria" panose="02040503050406030204" pitchFamily="18" charset="0"/>
              </a:rPr>
              <a:t>Penilaian</a:t>
            </a:r>
            <a:r>
              <a:rPr lang="en-US" sz="2600" b="1" dirty="0">
                <a:latin typeface="Cambria" panose="02040503050406030204" pitchFamily="18" charset="0"/>
              </a:rPr>
              <a:t> </a:t>
            </a:r>
            <a:r>
              <a:rPr lang="en-US" sz="2600" b="1" dirty="0" err="1">
                <a:latin typeface="Cambria" panose="02040503050406030204" pitchFamily="18" charset="0"/>
              </a:rPr>
              <a:t>dalam</a:t>
            </a:r>
            <a:r>
              <a:rPr lang="en-US" sz="2600" b="1" dirty="0">
                <a:latin typeface="Cambria" panose="02040503050406030204" pitchFamily="18" charset="0"/>
              </a:rPr>
              <a:t> </a:t>
            </a:r>
            <a:r>
              <a:rPr lang="en-US" sz="2600" b="1" dirty="0" err="1">
                <a:latin typeface="Cambria" panose="02040503050406030204" pitchFamily="18" charset="0"/>
              </a:rPr>
              <a:t>Pembelajaran</a:t>
            </a:r>
            <a:r>
              <a:rPr lang="en-US" sz="2600" b="1" dirty="0">
                <a:latin typeface="Cambria" panose="02040503050406030204" pitchFamily="18" charset="0"/>
              </a:rPr>
              <a:t> </a:t>
            </a:r>
            <a:r>
              <a:rPr lang="en-US" sz="2600" b="1" dirty="0" err="1">
                <a:latin typeface="Cambria" panose="02040503050406030204" pitchFamily="18" charset="0"/>
              </a:rPr>
              <a:t>Matematika</a:t>
            </a:r>
            <a:endParaRPr lang="en-US" sz="2600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80307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>
                <a:latin typeface="Cambria" panose="02040503050406030204" pitchFamily="18" charset="0"/>
              </a:rPr>
              <a:t>Bobot, 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Skor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Nilai</a:t>
            </a:r>
            <a:r>
              <a:rPr lang="en-US" dirty="0">
                <a:latin typeface="Cambria" panose="02040503050406030204" pitchFamily="18" charset="0"/>
              </a:rPr>
              <a:t>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err="1">
                <a:latin typeface="Cambria" panose="02040503050406030204" pitchFamily="18" charset="0"/>
              </a:rPr>
              <a:t>Bobot</a:t>
            </a:r>
            <a:r>
              <a:rPr lang="en-US" dirty="0">
                <a:latin typeface="Cambria" panose="02040503050406030204" pitchFamily="18" charset="0"/>
              </a:rPr>
              <a:t>: </a:t>
            </a:r>
            <a:r>
              <a:rPr lang="en-US" dirty="0" err="1">
                <a:latin typeface="Cambria" panose="02040503050406030204" pitchFamily="18" charset="0"/>
              </a:rPr>
              <a:t>bilangan</a:t>
            </a:r>
            <a:r>
              <a:rPr lang="en-US" dirty="0">
                <a:latin typeface="Cambria" panose="02040503050406030204" pitchFamily="18" charset="0"/>
              </a:rPr>
              <a:t> yang </a:t>
            </a:r>
            <a:r>
              <a:rPr lang="en-US" dirty="0" err="1">
                <a:latin typeface="Cambria" panose="02040503050406030204" pitchFamily="18" charset="0"/>
              </a:rPr>
              <a:t>dikenakan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terhadap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setiap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butir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soal</a:t>
            </a:r>
            <a:r>
              <a:rPr lang="en-US" dirty="0">
                <a:latin typeface="Cambria" panose="02040503050406030204" pitchFamily="18" charset="0"/>
              </a:rPr>
              <a:t> yang </a:t>
            </a:r>
            <a:r>
              <a:rPr lang="en-US" dirty="0" err="1">
                <a:latin typeface="Cambria" panose="02040503050406030204" pitchFamily="18" charset="0"/>
              </a:rPr>
              <a:t>besarnya</a:t>
            </a:r>
            <a:r>
              <a:rPr lang="en-US" dirty="0">
                <a:latin typeface="Cambria" panose="02040503050406030204" pitchFamily="18" charset="0"/>
              </a:rPr>
              <a:t> 	</a:t>
            </a:r>
            <a:r>
              <a:rPr lang="en-US" dirty="0" err="1">
                <a:latin typeface="Cambria" panose="02040503050406030204" pitchFamily="18" charset="0"/>
              </a:rPr>
              <a:t>ditentukan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berdasarkan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usaha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seseorang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dalam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menyelesaikan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soal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itu</a:t>
            </a:r>
            <a:r>
              <a:rPr lang="en-US" dirty="0">
                <a:latin typeface="Cambria" panose="02040503050406030204" pitchFamily="18" charset="0"/>
              </a:rPr>
              <a:t>.</a:t>
            </a:r>
          </a:p>
          <a:p>
            <a:pPr marL="0" indent="0">
              <a:buNone/>
            </a:pPr>
            <a:r>
              <a:rPr lang="en-US" b="1" dirty="0" err="1">
                <a:latin typeface="Cambria" panose="02040503050406030204" pitchFamily="18" charset="0"/>
              </a:rPr>
              <a:t>Skor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 err="1">
                <a:latin typeface="Cambria" panose="02040503050406030204" pitchFamily="18" charset="0"/>
              </a:rPr>
              <a:t>butir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 err="1">
                <a:latin typeface="Cambria" panose="02040503050406030204" pitchFamily="18" charset="0"/>
              </a:rPr>
              <a:t>soal</a:t>
            </a:r>
            <a:r>
              <a:rPr lang="en-US" dirty="0">
                <a:latin typeface="Cambria" panose="02040503050406030204" pitchFamily="18" charset="0"/>
              </a:rPr>
              <a:t> : </a:t>
            </a:r>
            <a:r>
              <a:rPr lang="en-US" dirty="0" err="1">
                <a:latin typeface="Cambria" panose="02040503050406030204" pitchFamily="18" charset="0"/>
              </a:rPr>
              <a:t>bobot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untuk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suatu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butir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soal</a:t>
            </a:r>
            <a:endParaRPr lang="en-US" dirty="0"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en-US" b="1" dirty="0" err="1">
                <a:latin typeface="Cambria" panose="02040503050406030204" pitchFamily="18" charset="0"/>
              </a:rPr>
              <a:t>Skor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 err="1">
                <a:latin typeface="Cambria" panose="02040503050406030204" pitchFamily="18" charset="0"/>
              </a:rPr>
              <a:t>tes</a:t>
            </a:r>
            <a:r>
              <a:rPr lang="en-US" dirty="0">
                <a:latin typeface="Cambria" panose="02040503050406030204" pitchFamily="18" charset="0"/>
              </a:rPr>
              <a:t>: </a:t>
            </a:r>
            <a:r>
              <a:rPr lang="en-US" dirty="0" err="1">
                <a:latin typeface="Cambria" panose="02040503050406030204" pitchFamily="18" charset="0"/>
              </a:rPr>
              <a:t>Skor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untuk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keseluruhan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butir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soal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dari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suatu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perangkat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tes</a:t>
            </a:r>
            <a:r>
              <a:rPr lang="en-US" dirty="0">
                <a:latin typeface="Cambria" panose="02040503050406030204" pitchFamily="18" charset="0"/>
              </a:rPr>
              <a:t> yang 	</a:t>
            </a:r>
            <a:r>
              <a:rPr lang="en-US" dirty="0" err="1">
                <a:latin typeface="Cambria" panose="02040503050406030204" pitchFamily="18" charset="0"/>
              </a:rPr>
              <a:t>diperoleh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seorang</a:t>
            </a:r>
            <a:endParaRPr lang="en-US" dirty="0"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en-US" b="1" dirty="0" err="1">
                <a:latin typeface="Cambria" panose="02040503050406030204" pitchFamily="18" charset="0"/>
              </a:rPr>
              <a:t>Skor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 err="1">
                <a:latin typeface="Cambria" panose="02040503050406030204" pitchFamily="18" charset="0"/>
              </a:rPr>
              <a:t>aktual</a:t>
            </a:r>
            <a:r>
              <a:rPr lang="en-US" dirty="0">
                <a:latin typeface="Cambria" panose="02040503050406030204" pitchFamily="18" charset="0"/>
              </a:rPr>
              <a:t>: </a:t>
            </a:r>
            <a:r>
              <a:rPr lang="en-US" dirty="0" err="1">
                <a:latin typeface="Cambria" panose="02040503050406030204" pitchFamily="18" charset="0"/>
              </a:rPr>
              <a:t>skor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kenyataan</a:t>
            </a:r>
            <a:r>
              <a:rPr lang="en-US" dirty="0">
                <a:latin typeface="Cambria" panose="02040503050406030204" pitchFamily="18" charset="0"/>
              </a:rPr>
              <a:t> (</a:t>
            </a:r>
            <a:r>
              <a:rPr lang="en-US" dirty="0" err="1">
                <a:latin typeface="Cambria" panose="02040503050406030204" pitchFamily="18" charset="0"/>
              </a:rPr>
              <a:t>empirik</a:t>
            </a:r>
            <a:r>
              <a:rPr lang="en-US" dirty="0">
                <a:latin typeface="Cambria" panose="02040503050406030204" pitchFamily="18" charset="0"/>
              </a:rPr>
              <a:t>) yang </a:t>
            </a:r>
            <a:r>
              <a:rPr lang="en-US" dirty="0" err="1">
                <a:latin typeface="Cambria" panose="02040503050406030204" pitchFamily="18" charset="0"/>
              </a:rPr>
              <a:t>diperoleh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seseorang</a:t>
            </a:r>
            <a:endParaRPr lang="en-US" dirty="0"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en-US" b="1" dirty="0" err="1">
                <a:latin typeface="Cambria" panose="02040503050406030204" pitchFamily="18" charset="0"/>
              </a:rPr>
              <a:t>Skor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 err="1">
                <a:latin typeface="Cambria" panose="02040503050406030204" pitchFamily="18" charset="0"/>
              </a:rPr>
              <a:t>maksimum</a:t>
            </a:r>
            <a:r>
              <a:rPr lang="en-US" b="1" dirty="0">
                <a:latin typeface="Cambria" panose="02040503050406030204" pitchFamily="18" charset="0"/>
              </a:rPr>
              <a:t> ideal</a:t>
            </a:r>
            <a:r>
              <a:rPr lang="en-US" dirty="0">
                <a:latin typeface="Cambria" panose="02040503050406030204" pitchFamily="18" charset="0"/>
              </a:rPr>
              <a:t>: </a:t>
            </a:r>
            <a:r>
              <a:rPr lang="en-US" dirty="0" err="1">
                <a:latin typeface="Cambria" panose="02040503050406030204" pitchFamily="18" charset="0"/>
              </a:rPr>
              <a:t>Jika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seluruh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soal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dalam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perangkat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tes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itu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dapat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dijawab</a:t>
            </a:r>
            <a:r>
              <a:rPr lang="en-US" dirty="0">
                <a:latin typeface="Cambria" panose="02040503050406030204" pitchFamily="18" charset="0"/>
              </a:rPr>
              <a:t> 	</a:t>
            </a:r>
            <a:r>
              <a:rPr lang="en-US" dirty="0" err="1">
                <a:latin typeface="Cambria" panose="02040503050406030204" pitchFamily="18" charset="0"/>
              </a:rPr>
              <a:t>dengan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benar</a:t>
            </a:r>
            <a:r>
              <a:rPr lang="en-US" dirty="0">
                <a:latin typeface="Cambria" panose="02040503050406030204" pitchFamily="18" charset="0"/>
              </a:rPr>
              <a:t> (</a:t>
            </a:r>
            <a:r>
              <a:rPr lang="en-US" dirty="0" err="1">
                <a:latin typeface="Cambria" panose="02040503050406030204" pitchFamily="18" charset="0"/>
              </a:rPr>
              <a:t>tanpa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salah</a:t>
            </a:r>
            <a:r>
              <a:rPr lang="en-US" dirty="0">
                <a:latin typeface="Cambria" panose="02040503050406030204" pitchFamily="18" charset="0"/>
              </a:rPr>
              <a:t>), </a:t>
            </a:r>
            <a:r>
              <a:rPr lang="en-US" dirty="0" err="1">
                <a:latin typeface="Cambria" panose="02040503050406030204" pitchFamily="18" charset="0"/>
              </a:rPr>
              <a:t>sesuai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dengan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harapan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pembuat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soal</a:t>
            </a:r>
            <a:endParaRPr lang="en-US" dirty="0"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en-US" b="1" dirty="0" err="1">
                <a:latin typeface="Cambria" panose="02040503050406030204" pitchFamily="18" charset="0"/>
              </a:rPr>
              <a:t>Nilai</a:t>
            </a:r>
            <a:r>
              <a:rPr lang="en-US" dirty="0">
                <a:latin typeface="Cambria" panose="02040503050406030204" pitchFamily="18" charset="0"/>
              </a:rPr>
              <a:t>: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pengolahan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lebih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lanjut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skor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dengan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menggunakan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aturan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kriteria</a:t>
            </a:r>
            <a:r>
              <a:rPr lang="en-US" dirty="0">
                <a:latin typeface="Cambria" panose="02040503050406030204" pitchFamily="18" charset="0"/>
              </a:rPr>
              <a:t> 	</a:t>
            </a:r>
            <a:r>
              <a:rPr lang="en-US" dirty="0" err="1">
                <a:latin typeface="Cambria" panose="02040503050406030204" pitchFamily="18" charset="0"/>
              </a:rPr>
              <a:t>tertentu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sehingga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dapat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diinterpretasikan</a:t>
            </a:r>
            <a:endParaRPr lang="en-US" dirty="0"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8882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ambria" panose="02040503050406030204" pitchFamily="18" charset="0"/>
              </a:rPr>
              <a:t>Acuan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Cambria" panose="02040503050406030204" pitchFamily="18" charset="0"/>
              </a:rPr>
              <a:t>Woodworth (1961) </a:t>
            </a:r>
            <a:r>
              <a:rPr lang="en-US" dirty="0" err="1">
                <a:latin typeface="Cambria" panose="02040503050406030204" pitchFamily="18" charset="0"/>
              </a:rPr>
              <a:t>ada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dua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jenis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pedoman</a:t>
            </a:r>
            <a:r>
              <a:rPr lang="en-US" dirty="0">
                <a:latin typeface="Cambria" panose="02040503050406030204" pitchFamily="18" charset="0"/>
              </a:rPr>
              <a:t> yang </a:t>
            </a:r>
            <a:r>
              <a:rPr lang="en-US" dirty="0" err="1">
                <a:latin typeface="Cambria" panose="02040503050406030204" pitchFamily="18" charset="0"/>
              </a:rPr>
              <a:t>bisa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digunakan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untuk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menentukan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nilai</a:t>
            </a:r>
            <a:r>
              <a:rPr lang="en-US" dirty="0">
                <a:latin typeface="Cambria" panose="02040503050406030204" pitchFamily="18" charset="0"/>
              </a:rPr>
              <a:t> (</a:t>
            </a:r>
            <a:r>
              <a:rPr lang="en-US" dirty="0" err="1">
                <a:latin typeface="Cambria" panose="02040503050406030204" pitchFamily="18" charset="0"/>
              </a:rPr>
              <a:t>mengubah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skor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menjadi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nilai</a:t>
            </a:r>
            <a:r>
              <a:rPr lang="en-US" dirty="0">
                <a:latin typeface="Cambria" panose="02040503050406030204" pitchFamily="18" charset="0"/>
              </a:rPr>
              <a:t>) </a:t>
            </a:r>
            <a:r>
              <a:rPr lang="en-US" dirty="0" err="1">
                <a:latin typeface="Cambria" panose="02040503050406030204" pitchFamily="18" charset="0"/>
              </a:rPr>
              <a:t>sebagai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evaluasi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yaitu</a:t>
            </a:r>
            <a:r>
              <a:rPr lang="en-US" dirty="0">
                <a:latin typeface="Cambria" panose="02040503050406030204" pitchFamily="18" charset="0"/>
              </a:rPr>
              <a:t>: </a:t>
            </a:r>
          </a:p>
          <a:p>
            <a:pPr lvl="0"/>
            <a:r>
              <a:rPr lang="en-US" b="1" dirty="0" err="1">
                <a:latin typeface="Cambria" panose="02040503050406030204" pitchFamily="18" charset="0"/>
              </a:rPr>
              <a:t>Penilaian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 err="1">
                <a:latin typeface="Cambria" panose="02040503050406030204" pitchFamily="18" charset="0"/>
              </a:rPr>
              <a:t>Acuan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 err="1">
                <a:latin typeface="Cambria" panose="02040503050406030204" pitchFamily="18" charset="0"/>
              </a:rPr>
              <a:t>Patokan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dirty="0">
                <a:latin typeface="Cambria" panose="02040503050406030204" pitchFamily="18" charset="0"/>
              </a:rPr>
              <a:t>(PAP), </a:t>
            </a:r>
            <a:r>
              <a:rPr lang="en-US" dirty="0" err="1">
                <a:latin typeface="Cambria" panose="02040503050406030204" pitchFamily="18" charset="0"/>
              </a:rPr>
              <a:t>dengan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cara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membandingkan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skor</a:t>
            </a:r>
            <a:r>
              <a:rPr lang="en-US" dirty="0">
                <a:latin typeface="Cambria" panose="02040503050406030204" pitchFamily="18" charset="0"/>
              </a:rPr>
              <a:t> yang </a:t>
            </a:r>
            <a:r>
              <a:rPr lang="en-US" dirty="0" err="1">
                <a:latin typeface="Cambria" panose="02040503050406030204" pitchFamily="18" charset="0"/>
              </a:rPr>
              <a:t>diperoleh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seorang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individu</a:t>
            </a:r>
            <a:r>
              <a:rPr lang="en-US" dirty="0">
                <a:latin typeface="Cambria" panose="02040503050406030204" pitchFamily="18" charset="0"/>
              </a:rPr>
              <a:t> (</a:t>
            </a:r>
            <a:r>
              <a:rPr lang="en-US" dirty="0" err="1">
                <a:latin typeface="Cambria" panose="02040503050406030204" pitchFamily="18" charset="0"/>
              </a:rPr>
              <a:t>siswa</a:t>
            </a:r>
            <a:r>
              <a:rPr lang="en-US" dirty="0">
                <a:latin typeface="Cambria" panose="02040503050406030204" pitchFamily="18" charset="0"/>
              </a:rPr>
              <a:t>) </a:t>
            </a:r>
            <a:r>
              <a:rPr lang="en-US" dirty="0" err="1">
                <a:latin typeface="Cambria" panose="02040503050406030204" pitchFamily="18" charset="0"/>
              </a:rPr>
              <a:t>dengan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suatu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standar</a:t>
            </a:r>
            <a:r>
              <a:rPr lang="en-US" dirty="0">
                <a:latin typeface="Cambria" panose="02040503050406030204" pitchFamily="18" charset="0"/>
              </a:rPr>
              <a:t> yang </a:t>
            </a:r>
            <a:r>
              <a:rPr lang="en-US" dirty="0" err="1">
                <a:latin typeface="Cambria" panose="02040503050406030204" pitchFamily="18" charset="0"/>
              </a:rPr>
              <a:t>sifatnya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mutlak</a:t>
            </a:r>
            <a:r>
              <a:rPr lang="en-US" dirty="0">
                <a:latin typeface="Cambria" panose="02040503050406030204" pitchFamily="18" charset="0"/>
              </a:rPr>
              <a:t> (</a:t>
            </a:r>
            <a:r>
              <a:rPr lang="en-US" dirty="0" err="1">
                <a:latin typeface="Cambria" panose="02040503050406030204" pitchFamily="18" charset="0"/>
              </a:rPr>
              <a:t>absolut</a:t>
            </a:r>
            <a:r>
              <a:rPr lang="en-US" dirty="0">
                <a:latin typeface="Cambria" panose="02040503050406030204" pitchFamily="18" charset="0"/>
              </a:rPr>
              <a:t>). </a:t>
            </a:r>
          </a:p>
          <a:p>
            <a:r>
              <a:rPr lang="en-US" b="1" dirty="0" err="1">
                <a:latin typeface="Cambria" panose="02040503050406030204" pitchFamily="18" charset="0"/>
              </a:rPr>
              <a:t>Penilaian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 err="1">
                <a:latin typeface="Cambria" panose="02040503050406030204" pitchFamily="18" charset="0"/>
              </a:rPr>
              <a:t>Acuan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 err="1">
                <a:latin typeface="Cambria" panose="02040503050406030204" pitchFamily="18" charset="0"/>
              </a:rPr>
              <a:t>Normatif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dirty="0">
                <a:latin typeface="Cambria" panose="02040503050406030204" pitchFamily="18" charset="0"/>
              </a:rPr>
              <a:t>(PAN), </a:t>
            </a:r>
            <a:r>
              <a:rPr lang="en-US" dirty="0" err="1">
                <a:latin typeface="Cambria" panose="02040503050406030204" pitchFamily="18" charset="0"/>
              </a:rPr>
              <a:t>dengan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cara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membandingkan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skor</a:t>
            </a:r>
            <a:r>
              <a:rPr lang="en-US" dirty="0">
                <a:latin typeface="Cambria" panose="02040503050406030204" pitchFamily="18" charset="0"/>
              </a:rPr>
              <a:t> yang </a:t>
            </a:r>
            <a:r>
              <a:rPr lang="en-US" dirty="0" err="1">
                <a:latin typeface="Cambria" panose="02040503050406030204" pitchFamily="18" charset="0"/>
              </a:rPr>
              <a:t>diperoleh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seorang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individu</a:t>
            </a:r>
            <a:r>
              <a:rPr lang="en-US" dirty="0">
                <a:latin typeface="Cambria" panose="02040503050406030204" pitchFamily="18" charset="0"/>
              </a:rPr>
              <a:t> (</a:t>
            </a:r>
            <a:r>
              <a:rPr lang="en-US" dirty="0" err="1">
                <a:latin typeface="Cambria" panose="02040503050406030204" pitchFamily="18" charset="0"/>
              </a:rPr>
              <a:t>siswa</a:t>
            </a:r>
            <a:r>
              <a:rPr lang="en-US" dirty="0">
                <a:latin typeface="Cambria" panose="02040503050406030204" pitchFamily="18" charset="0"/>
              </a:rPr>
              <a:t>) </a:t>
            </a:r>
            <a:r>
              <a:rPr lang="en-US" dirty="0" err="1">
                <a:latin typeface="Cambria" panose="02040503050406030204" pitchFamily="18" charset="0"/>
              </a:rPr>
              <a:t>dengan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skor</a:t>
            </a:r>
            <a:r>
              <a:rPr lang="en-US" dirty="0">
                <a:latin typeface="Cambria" panose="02040503050406030204" pitchFamily="18" charset="0"/>
              </a:rPr>
              <a:t> yang </a:t>
            </a:r>
            <a:r>
              <a:rPr lang="en-US" dirty="0" err="1">
                <a:latin typeface="Cambria" panose="02040503050406030204" pitchFamily="18" charset="0"/>
              </a:rPr>
              <a:t>diperoleh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siswa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lainnya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dalam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kelompok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tes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tersebut</a:t>
            </a:r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22983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ambria" panose="02040503050406030204" pitchFamily="18" charset="0"/>
              </a:rPr>
              <a:t>Penentuan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Skor</a:t>
            </a:r>
            <a:br>
              <a:rPr lang="en-US" dirty="0">
                <a:latin typeface="Cambria" panose="02040503050406030204" pitchFamily="18" charset="0"/>
              </a:rPr>
            </a:b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300" dirty="0" err="1">
                <a:latin typeface="Cambria" panose="02040503050406030204" pitchFamily="18" charset="0"/>
              </a:rPr>
              <a:t>Rubrik</a:t>
            </a:r>
            <a:r>
              <a:rPr lang="en-US" sz="1300" dirty="0">
                <a:latin typeface="Cambria" panose="02040503050406030204" pitchFamily="18" charset="0"/>
              </a:rPr>
              <a:t> </a:t>
            </a:r>
            <a:r>
              <a:rPr lang="en-US" sz="1300" dirty="0" err="1">
                <a:latin typeface="Cambria" panose="02040503050406030204" pitchFamily="18" charset="0"/>
              </a:rPr>
              <a:t>soal</a:t>
            </a:r>
            <a:r>
              <a:rPr lang="en-US" sz="1300" dirty="0">
                <a:latin typeface="Cambria" panose="02040503050406030204" pitchFamily="18" charset="0"/>
              </a:rPr>
              <a:t> </a:t>
            </a:r>
            <a:r>
              <a:rPr lang="en-US" sz="1300" dirty="0" err="1">
                <a:latin typeface="Cambria" panose="02040503050406030204" pitchFamily="18" charset="0"/>
              </a:rPr>
              <a:t>uraian</a:t>
            </a:r>
            <a:r>
              <a:rPr lang="en-US" sz="1300" dirty="0">
                <a:latin typeface="Cambria" panose="02040503050406030204" pitchFamily="18" charset="0"/>
              </a:rPr>
              <a:t> </a:t>
            </a:r>
            <a:r>
              <a:rPr lang="en-US" sz="1300" dirty="0" err="1">
                <a:latin typeface="Cambria" panose="02040503050406030204" pitchFamily="18" charset="0"/>
              </a:rPr>
              <a:t>mengacu</a:t>
            </a:r>
            <a:r>
              <a:rPr lang="en-US" sz="1300" dirty="0">
                <a:latin typeface="Cambria" panose="02040503050406030204" pitchFamily="18" charset="0"/>
              </a:rPr>
              <a:t> NCTM, </a:t>
            </a:r>
            <a:r>
              <a:rPr lang="en-US" sz="1300" dirty="0" err="1">
                <a:latin typeface="Cambria" panose="02040503050406030204" pitchFamily="18" charset="0"/>
              </a:rPr>
              <a:t>dalam</a:t>
            </a:r>
            <a:r>
              <a:rPr lang="en-US" sz="1300" dirty="0">
                <a:latin typeface="Cambria" panose="02040503050406030204" pitchFamily="18" charset="0"/>
              </a:rPr>
              <a:t> </a:t>
            </a:r>
            <a:r>
              <a:rPr lang="en-US" sz="1300" dirty="0" err="1">
                <a:latin typeface="Cambria" panose="02040503050406030204" pitchFamily="18" charset="0"/>
              </a:rPr>
              <a:t>lampiran</a:t>
            </a:r>
            <a:r>
              <a:rPr lang="en-US" sz="1300" dirty="0">
                <a:latin typeface="Cambria" panose="02040503050406030204" pitchFamily="18" charset="0"/>
              </a:rPr>
              <a:t> III </a:t>
            </a:r>
            <a:r>
              <a:rPr lang="en-US" sz="1300" dirty="0" err="1">
                <a:latin typeface="Cambria" panose="02040503050406030204" pitchFamily="18" charset="0"/>
              </a:rPr>
              <a:t>Permendikbud</a:t>
            </a:r>
            <a:r>
              <a:rPr lang="en-US" sz="1300" dirty="0">
                <a:latin typeface="Cambria" panose="02040503050406030204" pitchFamily="18" charset="0"/>
              </a:rPr>
              <a:t> 58/2014, PMP </a:t>
            </a:r>
            <a:r>
              <a:rPr lang="en-US" sz="1300" dirty="0" err="1">
                <a:latin typeface="Cambria" panose="02040503050406030204" pitchFamily="18" charset="0"/>
              </a:rPr>
              <a:t>Matematika</a:t>
            </a:r>
            <a:r>
              <a:rPr lang="en-US" sz="1300" dirty="0">
                <a:latin typeface="Cambria" panose="02040503050406030204" pitchFamily="18" charset="0"/>
              </a:rPr>
              <a:t>, </a:t>
            </a:r>
            <a:r>
              <a:rPr lang="en-US" sz="1300" dirty="0" err="1">
                <a:latin typeface="Cambria" panose="02040503050406030204" pitchFamily="18" charset="0"/>
              </a:rPr>
              <a:t>hal</a:t>
            </a:r>
            <a:r>
              <a:rPr lang="en-US" sz="1300" dirty="0">
                <a:latin typeface="Cambria" panose="02040503050406030204" pitchFamily="18" charset="0"/>
              </a:rPr>
              <a:t>. 384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8777971"/>
              </p:ext>
            </p:extLst>
          </p:nvPr>
        </p:nvGraphicFramePr>
        <p:xfrm>
          <a:off x="2285906" y="1512971"/>
          <a:ext cx="4686394" cy="3445585"/>
        </p:xfrm>
        <a:graphic>
          <a:graphicData uri="http://schemas.openxmlformats.org/drawingml/2006/table">
            <a:tbl>
              <a:tblPr firstRow="1" firstCol="1" bandRow="1"/>
              <a:tblGrid>
                <a:gridCol w="580618">
                  <a:extLst>
                    <a:ext uri="{9D8B030D-6E8A-4147-A177-3AD203B41FA5}">
                      <a16:colId xmlns:a16="http://schemas.microsoft.com/office/drawing/2014/main" val="3731340846"/>
                    </a:ext>
                  </a:extLst>
                </a:gridCol>
                <a:gridCol w="2052888">
                  <a:extLst>
                    <a:ext uri="{9D8B030D-6E8A-4147-A177-3AD203B41FA5}">
                      <a16:colId xmlns:a16="http://schemas.microsoft.com/office/drawing/2014/main" val="54611886"/>
                    </a:ext>
                  </a:extLst>
                </a:gridCol>
                <a:gridCol w="2052888">
                  <a:extLst>
                    <a:ext uri="{9D8B030D-6E8A-4147-A177-3AD203B41FA5}">
                      <a16:colId xmlns:a16="http://schemas.microsoft.com/office/drawing/2014/main" val="3429685022"/>
                    </a:ext>
                  </a:extLst>
                </a:gridCol>
              </a:tblGrid>
              <a:tr h="1226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00" b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Aspek</a:t>
                      </a:r>
                      <a:endParaRPr lang="en-US" sz="7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38" marR="4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00" b="1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Skor</a:t>
                      </a:r>
                      <a:endParaRPr lang="en-US" sz="7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38" marR="4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00" b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Uraian</a:t>
                      </a:r>
                      <a:endParaRPr lang="en-US" sz="7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38" marR="4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6758015"/>
                  </a:ext>
                </a:extLst>
              </a:tr>
              <a:tr h="122682"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00" b="1" i="1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Pemahaman</a:t>
                      </a:r>
                      <a:r>
                        <a:rPr lang="en-US" sz="700" b="1" i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700" b="1" i="1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Soal</a:t>
                      </a:r>
                      <a:endParaRPr lang="en-US" sz="7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38" marR="4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7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38" marR="4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Tidak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ada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usaha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memahami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soal</a:t>
                      </a:r>
                      <a:endParaRPr lang="en-US" sz="8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38" marR="4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5708536"/>
                  </a:ext>
                </a:extLst>
              </a:tr>
              <a:tr h="2138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7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38" marR="4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Salah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interpretasi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soal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secara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keseluruhan</a:t>
                      </a:r>
                      <a:endParaRPr lang="en-US" sz="8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38" marR="4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4583271"/>
                  </a:ext>
                </a:extLst>
              </a:tr>
              <a:tr h="2138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7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38" marR="4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Salah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interpretasi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pada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sebagian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besar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soal</a:t>
                      </a:r>
                      <a:endParaRPr lang="en-US" sz="8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38" marR="4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3473622"/>
                  </a:ext>
                </a:extLst>
              </a:tr>
              <a:tr h="2138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38" marR="4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Salah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interpretasi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pada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sebagian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kecil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soal</a:t>
                      </a:r>
                      <a:endParaRPr lang="en-US" sz="8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38" marR="4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9956209"/>
                  </a:ext>
                </a:extLst>
              </a:tr>
              <a:tr h="2138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7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38" marR="4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Interpretasi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soal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benar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seluruhnya</a:t>
                      </a:r>
                      <a:endParaRPr lang="en-US" sz="8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38" marR="4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6778721"/>
                  </a:ext>
                </a:extLst>
              </a:tr>
              <a:tr h="122682"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00" b="1" i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Penyelesaian Soal</a:t>
                      </a:r>
                      <a:endParaRPr lang="en-US" sz="7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38" marR="4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7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38" marR="4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Tidak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ada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usaha</a:t>
                      </a:r>
                      <a:endParaRPr lang="en-US" sz="8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38" marR="4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9250437"/>
                  </a:ext>
                </a:extLst>
              </a:tr>
              <a:tr h="2138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7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38" marR="4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Perencanaan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penyelesaian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yang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tidak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sesuai</a:t>
                      </a:r>
                      <a:endParaRPr lang="en-US" sz="8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38" marR="4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1011471"/>
                  </a:ext>
                </a:extLst>
              </a:tr>
              <a:tr h="2138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7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38" marR="4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Sebagian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prosedur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benar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tetapi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kebanyakan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salah</a:t>
                      </a:r>
                      <a:endParaRPr lang="en-US" sz="8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38" marR="4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0244294"/>
                  </a:ext>
                </a:extLst>
              </a:tr>
              <a:tr h="24536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7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38" marR="4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Prosedur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substansial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benar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tetapi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masih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terdapat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kesalahan</a:t>
                      </a:r>
                      <a:endParaRPr lang="en-US" sz="8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38" marR="4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1404900"/>
                  </a:ext>
                </a:extLst>
              </a:tr>
              <a:tr h="24536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7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38" marR="4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Prosedur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penyelesaian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tepat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tanpa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kesalahan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aritmetika</a:t>
                      </a:r>
                      <a:endParaRPr lang="en-US" sz="8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38" marR="4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9677970"/>
                  </a:ext>
                </a:extLst>
              </a:tr>
              <a:tr h="325603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00" b="1" i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Menjawab Soal</a:t>
                      </a:r>
                      <a:endParaRPr lang="en-US" sz="7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38" marR="4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7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38" marR="4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Tanpa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jawab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atau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jawab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salah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yang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diakibatkan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prosedur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penyelesaian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yang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tidak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tepat</a:t>
                      </a:r>
                      <a:endParaRPr lang="en-US" sz="8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38" marR="4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6589272"/>
                  </a:ext>
                </a:extLst>
              </a:tr>
              <a:tr h="32560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7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38" marR="4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Salah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komputasi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tiada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pernyataan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jawab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pelabelan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salah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8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38" marR="4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7184541"/>
                  </a:ext>
                </a:extLst>
              </a:tr>
              <a:tr h="1226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7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38" marR="4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Penyelesaian</a:t>
                      </a:r>
                      <a:r>
                        <a:rPr lang="en-US" sz="8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800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benar</a:t>
                      </a:r>
                      <a:endParaRPr lang="en-US" sz="8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38" marR="4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8616723"/>
                  </a:ext>
                </a:extLst>
              </a:tr>
              <a:tr h="245364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00" b="1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Skor</a:t>
                      </a:r>
                      <a:r>
                        <a:rPr lang="en-US" sz="7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700" b="1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maksimal</a:t>
                      </a:r>
                      <a:r>
                        <a:rPr lang="en-US" sz="7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10</a:t>
                      </a:r>
                      <a:endParaRPr lang="en-US" sz="7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00" b="1" dirty="0" err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Skor</a:t>
                      </a:r>
                      <a:r>
                        <a:rPr lang="en-US" sz="7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minimal 0</a:t>
                      </a:r>
                      <a:endParaRPr lang="en-US" sz="7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38" marR="4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7867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73687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ambria" panose="02040503050406030204" pitchFamily="18" charset="0"/>
              </a:rPr>
              <a:t>Penentuan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Skor</a:t>
            </a:r>
            <a:br>
              <a:rPr lang="en-US" dirty="0">
                <a:latin typeface="Cambria" panose="02040503050406030204" pitchFamily="18" charset="0"/>
              </a:rPr>
            </a:br>
            <a:endParaRPr lang="en-US" dirty="0">
              <a:latin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9C474087-79EC-49E3-8976-B9BF3F5A4D3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898534755"/>
                  </p:ext>
                </p:extLst>
              </p:nvPr>
            </p:nvGraphicFramePr>
            <p:xfrm>
              <a:off x="1095305" y="1363054"/>
              <a:ext cx="7392712" cy="3110703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657834">
                      <a:extLst>
                        <a:ext uri="{9D8B030D-6E8A-4147-A177-3AD203B41FA5}">
                          <a16:colId xmlns:a16="http://schemas.microsoft.com/office/drawing/2014/main" val="2910925114"/>
                        </a:ext>
                      </a:extLst>
                    </a:gridCol>
                    <a:gridCol w="1838739">
                      <a:extLst>
                        <a:ext uri="{9D8B030D-6E8A-4147-A177-3AD203B41FA5}">
                          <a16:colId xmlns:a16="http://schemas.microsoft.com/office/drawing/2014/main" val="1838550016"/>
                        </a:ext>
                      </a:extLst>
                    </a:gridCol>
                    <a:gridCol w="2822713">
                      <a:extLst>
                        <a:ext uri="{9D8B030D-6E8A-4147-A177-3AD203B41FA5}">
                          <a16:colId xmlns:a16="http://schemas.microsoft.com/office/drawing/2014/main" val="2049995767"/>
                        </a:ext>
                      </a:extLst>
                    </a:gridCol>
                    <a:gridCol w="1073426">
                      <a:extLst>
                        <a:ext uri="{9D8B030D-6E8A-4147-A177-3AD203B41FA5}">
                          <a16:colId xmlns:a16="http://schemas.microsoft.com/office/drawing/2014/main" val="3861442096"/>
                        </a:ext>
                      </a:extLst>
                    </a:gridCol>
                  </a:tblGrid>
                  <a:tr h="23459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Bentuk B-S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FBFB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Pilihan Ganda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FBFB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Memasangkan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FBFB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Soal Uraian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FBFB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04096024"/>
                      </a:ext>
                    </a:extLst>
                  </a:tr>
                  <a:tr h="60206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i="1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en-US" sz="20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= (</a:t>
                          </a:r>
                          <a:r>
                            <a:rPr lang="en-US" sz="2000" i="1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J</a:t>
                          </a:r>
                          <a:r>
                            <a:rPr lang="en-US" sz="2000" i="1" baseline="-250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</a:t>
                          </a:r>
                          <a:r>
                            <a:rPr lang="en-US" sz="20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– </a:t>
                          </a:r>
                          <a:r>
                            <a:rPr lang="en-US" sz="2000" i="1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J</a:t>
                          </a:r>
                          <a:r>
                            <a:rPr lang="en-US" sz="2000" i="1" baseline="-250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en-US" sz="20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) × </a:t>
                          </a:r>
                          <a:r>
                            <a:rPr lang="en-US" sz="2000" i="1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i="1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= (</a:t>
                          </a:r>
                          <a:r>
                            <a:rPr lang="en-US" sz="1800" i="1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J</a:t>
                          </a:r>
                          <a:r>
                            <a:rPr lang="en-US" sz="1800" i="1" baseline="-250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–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8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sz="18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𝑆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(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𝑛</m:t>
                                  </m:r>
                                  <m:r>
                                    <a:rPr lang="en-US" sz="18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−1)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) × </a:t>
                          </a:r>
                          <a:r>
                            <a:rPr lang="en-US" sz="1800" i="1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i="1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en-US" sz="20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= (</a:t>
                          </a:r>
                          <a:r>
                            <a:rPr lang="en-US" sz="2000" i="1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J</a:t>
                          </a:r>
                          <a:r>
                            <a:rPr lang="en-US" sz="2000" i="1" baseline="-250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</a:t>
                          </a:r>
                          <a:r>
                            <a:rPr lang="en-US" sz="20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-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𝑆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−1)(</m:t>
                                  </m:r>
                                  <m:sSub>
                                    <m:sSubPr>
                                      <m:ctrlPr>
                                        <a:rPr lang="en-US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sz="2000" i="1">
                                          <a:effectLst/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a:rPr lang="en-US" sz="2000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−1)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sz="20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) × </a:t>
                          </a:r>
                          <a:r>
                            <a:rPr lang="en-US" sz="2000" i="1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i="1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en-US" sz="20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= </a:t>
                          </a:r>
                          <a:r>
                            <a:rPr lang="en-US" sz="2000" i="1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J</a:t>
                          </a:r>
                          <a:r>
                            <a:rPr lang="en-US" sz="2000" i="1" baseline="-250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</a:t>
                          </a:r>
                          <a:r>
                            <a:rPr lang="en-US" sz="20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× </a:t>
                          </a:r>
                          <a:r>
                            <a:rPr lang="en-US" sz="2000" i="1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90833023"/>
                      </a:ext>
                    </a:extLst>
                  </a:tr>
                  <a:tr h="2228868">
                    <a:tc gridSpan="4"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 i="1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= </a:t>
                          </a:r>
                          <a:r>
                            <a:rPr lang="en-US" sz="1800" dirty="0" err="1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Skor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 i="1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J</a:t>
                          </a:r>
                          <a:r>
                            <a:rPr lang="en-US" sz="1800" i="1" baseline="-250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= </a:t>
                          </a:r>
                          <a:r>
                            <a:rPr lang="en-US" sz="1800" dirty="0" err="1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Jumlah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800" dirty="0" err="1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jawaban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yang </a:t>
                          </a:r>
                          <a:r>
                            <a:rPr lang="en-US" sz="1800" dirty="0" err="1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benar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 i="1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J</a:t>
                          </a:r>
                          <a:r>
                            <a:rPr lang="en-US" sz="1800" i="1" baseline="-250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= </a:t>
                          </a:r>
                          <a:r>
                            <a:rPr lang="en-US" sz="1800" dirty="0" err="1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Jumlah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800" dirty="0" err="1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jawaban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yang </a:t>
                          </a:r>
                          <a:r>
                            <a:rPr lang="en-US" sz="1800" dirty="0" err="1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salah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 i="1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= </a:t>
                          </a:r>
                          <a:r>
                            <a:rPr lang="en-US" sz="1800" dirty="0" err="1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bobot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800" dirty="0" err="1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soal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 i="1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en-US" sz="1800" baseline="-250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= </a:t>
                          </a:r>
                          <a:r>
                            <a:rPr lang="en-US" sz="1800" dirty="0" err="1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banyak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stem (</a:t>
                          </a:r>
                          <a:r>
                            <a:rPr lang="en-US" sz="1800" dirty="0" err="1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soal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) </a:t>
                          </a:r>
                          <a:r>
                            <a:rPr lang="en-US" sz="1800" dirty="0" err="1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pada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800" dirty="0" err="1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kolom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800" dirty="0" err="1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sebelah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800" dirty="0" err="1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kiri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 i="1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en-US" sz="1800" baseline="-250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= </a:t>
                          </a:r>
                          <a:r>
                            <a:rPr lang="en-US" sz="1800" dirty="0" err="1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banyak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800" dirty="0" err="1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alternatif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800" dirty="0" err="1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jawaban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800" dirty="0" err="1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pada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800" dirty="0" err="1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kolom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800" dirty="0" err="1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sebelah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800" dirty="0" err="1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kanan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6076985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9C474087-79EC-49E3-8976-B9BF3F5A4D3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898534755"/>
                  </p:ext>
                </p:extLst>
              </p:nvPr>
            </p:nvGraphicFramePr>
            <p:xfrm>
              <a:off x="1095305" y="1363054"/>
              <a:ext cx="7392712" cy="3095908"/>
            </p:xfrm>
            <a:graphic>
              <a:graphicData uri="http://schemas.openxmlformats.org/drawingml/2006/table">
                <a:tbl>
                  <a:tblPr firstRow="1" firstCol="1" bandRow="1"/>
                  <a:tblGrid>
                    <a:gridCol w="1657834">
                      <a:extLst>
                        <a:ext uri="{9D8B030D-6E8A-4147-A177-3AD203B41FA5}">
                          <a16:colId xmlns:a16="http://schemas.microsoft.com/office/drawing/2014/main" val="2910925114"/>
                        </a:ext>
                      </a:extLst>
                    </a:gridCol>
                    <a:gridCol w="1838739">
                      <a:extLst>
                        <a:ext uri="{9D8B030D-6E8A-4147-A177-3AD203B41FA5}">
                          <a16:colId xmlns:a16="http://schemas.microsoft.com/office/drawing/2014/main" val="1838550016"/>
                        </a:ext>
                      </a:extLst>
                    </a:gridCol>
                    <a:gridCol w="2822713">
                      <a:extLst>
                        <a:ext uri="{9D8B030D-6E8A-4147-A177-3AD203B41FA5}">
                          <a16:colId xmlns:a16="http://schemas.microsoft.com/office/drawing/2014/main" val="2049995767"/>
                        </a:ext>
                      </a:extLst>
                    </a:gridCol>
                    <a:gridCol w="1073426">
                      <a:extLst>
                        <a:ext uri="{9D8B030D-6E8A-4147-A177-3AD203B41FA5}">
                          <a16:colId xmlns:a16="http://schemas.microsoft.com/office/drawing/2014/main" val="3861442096"/>
                        </a:ext>
                      </a:extLst>
                    </a:gridCol>
                  </a:tblGrid>
                  <a:tr h="234597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Bentuk B-S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FBFB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Pilihan Ganda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FBFB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Memasangkan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FBFB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Soal Uraian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BFBFB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04096024"/>
                      </a:ext>
                    </a:extLst>
                  </a:tr>
                  <a:tr h="607124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i="1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en-US" sz="20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= (</a:t>
                          </a:r>
                          <a:r>
                            <a:rPr lang="en-US" sz="2000" i="1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J</a:t>
                          </a:r>
                          <a:r>
                            <a:rPr lang="en-US" sz="2000" i="1" baseline="-250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</a:t>
                          </a:r>
                          <a:r>
                            <a:rPr lang="en-US" sz="20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– </a:t>
                          </a:r>
                          <a:r>
                            <a:rPr lang="en-US" sz="2000" i="1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J</a:t>
                          </a:r>
                          <a:r>
                            <a:rPr lang="en-US" sz="2000" i="1" baseline="-250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en-US" sz="20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) × </a:t>
                          </a:r>
                          <a:r>
                            <a:rPr lang="en-US" sz="2000" i="1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90397" t="-46465" r="-212583" b="-3959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23922" t="-46465" r="-38362" b="-3959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2000" i="1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en-US" sz="20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= </a:t>
                          </a:r>
                          <a:r>
                            <a:rPr lang="en-US" sz="2000" i="1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J</a:t>
                          </a:r>
                          <a:r>
                            <a:rPr lang="en-US" sz="2000" i="1" baseline="-250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</a:t>
                          </a:r>
                          <a:r>
                            <a:rPr lang="en-US" sz="20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× </a:t>
                          </a:r>
                          <a:r>
                            <a:rPr lang="en-US" sz="2000" i="1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</a:t>
                          </a:r>
                          <a:endParaRPr lang="en-US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290833023"/>
                      </a:ext>
                    </a:extLst>
                  </a:tr>
                  <a:tr h="2254187">
                    <a:tc gridSpan="4">
                      <a:txBody>
                        <a:bodyPr/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 i="1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= </a:t>
                          </a:r>
                          <a:r>
                            <a:rPr lang="en-US" sz="1800" dirty="0" err="1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Skor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 i="1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J</a:t>
                          </a:r>
                          <a:r>
                            <a:rPr lang="en-US" sz="1800" i="1" baseline="-250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= </a:t>
                          </a:r>
                          <a:r>
                            <a:rPr lang="en-US" sz="1800" dirty="0" err="1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Jumlah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800" dirty="0" err="1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jawaban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yang </a:t>
                          </a:r>
                          <a:r>
                            <a:rPr lang="en-US" sz="1800" dirty="0" err="1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benar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 i="1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J</a:t>
                          </a:r>
                          <a:r>
                            <a:rPr lang="en-US" sz="1800" i="1" baseline="-250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= </a:t>
                          </a:r>
                          <a:r>
                            <a:rPr lang="en-US" sz="1800" dirty="0" err="1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Jumlah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800" dirty="0" err="1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jawaban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yang </a:t>
                          </a:r>
                          <a:r>
                            <a:rPr lang="en-US" sz="1800" dirty="0" err="1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salah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 i="1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= </a:t>
                          </a:r>
                          <a:r>
                            <a:rPr lang="en-US" sz="1800" dirty="0" err="1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bobot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800" dirty="0" err="1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soal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 i="1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en-US" sz="1800" baseline="-250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= </a:t>
                          </a:r>
                          <a:r>
                            <a:rPr lang="en-US" sz="1800" dirty="0" err="1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banyak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stem (</a:t>
                          </a:r>
                          <a:r>
                            <a:rPr lang="en-US" sz="1800" dirty="0" err="1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soal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) </a:t>
                          </a:r>
                          <a:r>
                            <a:rPr lang="en-US" sz="1800" dirty="0" err="1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pada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800" dirty="0" err="1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kolom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800" dirty="0" err="1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sebelah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800" dirty="0" err="1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kiri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1800" i="1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n</a:t>
                          </a:r>
                          <a:r>
                            <a:rPr lang="en-US" sz="1800" baseline="-250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= </a:t>
                          </a:r>
                          <a:r>
                            <a:rPr lang="en-US" sz="1800" dirty="0" err="1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banyak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800" dirty="0" err="1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alternatif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800" dirty="0" err="1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jawaban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800" dirty="0" err="1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pada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800" dirty="0" err="1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kolom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800" dirty="0" err="1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sebelah</a:t>
                          </a:r>
                          <a:r>
                            <a:rPr lang="en-US" sz="1800" dirty="0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sz="1800" dirty="0" err="1">
                              <a:effectLst/>
                              <a:latin typeface="Cambria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kanan</a:t>
                          </a:r>
                          <a:endParaRPr lang="en-US" sz="18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6076985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955105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ambria" panose="02040503050406030204" pitchFamily="18" charset="0"/>
              </a:rPr>
              <a:t>Skala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br>
              <a:rPr lang="en-US" dirty="0">
                <a:latin typeface="Cambria" panose="02040503050406030204" pitchFamily="18" charset="0"/>
              </a:rPr>
            </a:b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err="1">
                <a:latin typeface="Cambria" panose="02040503050406030204" pitchFamily="18" charset="0"/>
              </a:rPr>
              <a:t>Skala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 err="1">
                <a:latin typeface="Cambria" panose="02040503050406030204" pitchFamily="18" charset="0"/>
              </a:rPr>
              <a:t>Sepuluh</a:t>
            </a:r>
            <a:endParaRPr lang="en-US" dirty="0"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en-US" b="1" dirty="0" err="1">
                <a:latin typeface="Cambria" panose="02040503050406030204" pitchFamily="18" charset="0"/>
              </a:rPr>
              <a:t>Skala</a:t>
            </a:r>
            <a:r>
              <a:rPr lang="en-US" b="1" dirty="0">
                <a:latin typeface="Cambria" panose="02040503050406030204" pitchFamily="18" charset="0"/>
              </a:rPr>
              <a:t> Baku</a:t>
            </a:r>
            <a:endParaRPr lang="en-US" dirty="0"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en-US" b="1" dirty="0" err="1">
                <a:latin typeface="Cambria" panose="02040503050406030204" pitchFamily="18" charset="0"/>
              </a:rPr>
              <a:t>Skala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 err="1">
                <a:latin typeface="Cambria" panose="02040503050406030204" pitchFamily="18" charset="0"/>
              </a:rPr>
              <a:t>Seratus</a:t>
            </a:r>
            <a:endParaRPr lang="en-US" dirty="0"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2161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ambria" panose="02040503050406030204" pitchFamily="18" charset="0"/>
              </a:rPr>
              <a:t>Pengolahan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br>
              <a:rPr lang="en-US" dirty="0">
                <a:latin typeface="Cambria" panose="02040503050406030204" pitchFamily="18" charset="0"/>
              </a:rPr>
            </a:b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err="1">
                <a:latin typeface="Cambria" panose="02040503050406030204" pitchFamily="18" charset="0"/>
              </a:rPr>
              <a:t>Nilai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 err="1">
                <a:latin typeface="Cambria" panose="02040503050406030204" pitchFamily="18" charset="0"/>
              </a:rPr>
              <a:t>Sikap</a:t>
            </a:r>
            <a:r>
              <a:rPr lang="en-US" b="1" dirty="0">
                <a:latin typeface="Cambria" panose="02040503050406030204" pitchFamily="18" charset="0"/>
              </a:rPr>
              <a:t> Spiritual </a:t>
            </a:r>
            <a:r>
              <a:rPr lang="en-US" b="1" dirty="0" err="1">
                <a:latin typeface="Cambria" panose="02040503050406030204" pitchFamily="18" charset="0"/>
              </a:rPr>
              <a:t>dan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 err="1">
                <a:latin typeface="Cambria" panose="02040503050406030204" pitchFamily="18" charset="0"/>
              </a:rPr>
              <a:t>Sikap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 err="1">
                <a:latin typeface="Cambria" panose="02040503050406030204" pitchFamily="18" charset="0"/>
              </a:rPr>
              <a:t>Sosial</a:t>
            </a:r>
            <a:endParaRPr lang="en-US" b="1" dirty="0"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Cambria" panose="02040503050406030204" pitchFamily="18" charset="0"/>
              </a:rPr>
              <a:t>Contoh </a:t>
            </a:r>
            <a:r>
              <a:rPr lang="en-US" dirty="0" err="1">
                <a:latin typeface="Cambria" panose="02040503050406030204" pitchFamily="18" charset="0"/>
              </a:rPr>
              <a:t>pengolahan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pengetahuan</a:t>
            </a:r>
            <a:r>
              <a:rPr lang="en-US" dirty="0">
                <a:latin typeface="Cambria" panose="02040503050406030204" pitchFamily="18" charset="0"/>
              </a:rPr>
              <a:t> (</a:t>
            </a:r>
            <a:r>
              <a:rPr lang="en-US" dirty="0" err="1">
                <a:latin typeface="Cambria" panose="02040503050406030204" pitchFamily="18" charset="0"/>
              </a:rPr>
              <a:t>modul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halaman</a:t>
            </a:r>
            <a:r>
              <a:rPr lang="en-US" dirty="0">
                <a:latin typeface="Cambria" panose="02040503050406030204" pitchFamily="18" charset="0"/>
              </a:rPr>
              <a:t> 36)</a:t>
            </a:r>
          </a:p>
          <a:p>
            <a:pPr marL="0" indent="0">
              <a:buNone/>
            </a:pPr>
            <a:r>
              <a:rPr lang="en-US" dirty="0">
                <a:latin typeface="Cambria" panose="02040503050406030204" pitchFamily="18" charset="0"/>
              </a:rPr>
              <a:t>Contoh </a:t>
            </a:r>
            <a:r>
              <a:rPr lang="en-US" dirty="0" err="1">
                <a:latin typeface="Cambria" panose="02040503050406030204" pitchFamily="18" charset="0"/>
              </a:rPr>
              <a:t>pengolahan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keterampilan</a:t>
            </a:r>
            <a:r>
              <a:rPr lang="en-US" dirty="0">
                <a:latin typeface="Cambria" panose="02040503050406030204" pitchFamily="18" charset="0"/>
              </a:rPr>
              <a:t> (</a:t>
            </a:r>
            <a:r>
              <a:rPr lang="en-US" dirty="0" err="1">
                <a:latin typeface="Cambria" panose="02040503050406030204" pitchFamily="18" charset="0"/>
              </a:rPr>
              <a:t>modul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halaman</a:t>
            </a:r>
            <a:r>
              <a:rPr lang="en-US" dirty="0">
                <a:latin typeface="Cambria" panose="02040503050406030204" pitchFamily="18" charset="0"/>
              </a:rPr>
              <a:t> 38)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04CE1B-9477-41A1-83FF-E98BFE7B9D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0326" y="2158354"/>
            <a:ext cx="4210014" cy="2346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9476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err="1">
                <a:latin typeface="Cambria" panose="02040503050406030204" pitchFamily="18" charset="0"/>
              </a:rPr>
              <a:t>Aktivitas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Pembelajaran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d-ID" b="1" dirty="0">
                <a:latin typeface="Cambria" panose="02040503050406030204" pitchFamily="18" charset="0"/>
              </a:rPr>
              <a:t>LK 02: Pengolahan Data Hasil Penilaian Dalam Pembelajaran Matematika </a:t>
            </a:r>
            <a:endParaRPr lang="en-US" dirty="0"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Cambria" panose="02040503050406030204" pitchFamily="18" charset="0"/>
              </a:rPr>
              <a:t>(</a:t>
            </a:r>
            <a:r>
              <a:rPr lang="en-US" dirty="0" err="1">
                <a:latin typeface="Cambria" panose="02040503050406030204" pitchFamily="18" charset="0"/>
              </a:rPr>
              <a:t>modul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halaman</a:t>
            </a:r>
            <a:r>
              <a:rPr lang="en-US" dirty="0">
                <a:latin typeface="Cambria" panose="02040503050406030204" pitchFamily="18" charset="0"/>
              </a:rPr>
              <a:t> 39)</a:t>
            </a:r>
          </a:p>
        </p:txBody>
      </p:sp>
    </p:spTree>
    <p:extLst>
      <p:ext uri="{BB962C8B-B14F-4D97-AF65-F5344CB8AC3E}">
        <p14:creationId xmlns:p14="http://schemas.microsoft.com/office/powerpoint/2010/main" val="12081021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ambria" panose="02040503050406030204" pitchFamily="18" charset="0"/>
              </a:rPr>
              <a:t>Latihan</a:t>
            </a:r>
            <a:r>
              <a:rPr lang="en-US" dirty="0">
                <a:latin typeface="Cambria" panose="02040503050406030204" pitchFamily="18" charset="0"/>
              </a:rPr>
              <a:t> KP 2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US" dirty="0" err="1">
                <a:latin typeface="Cambria" panose="02040503050406030204" pitchFamily="18" charset="0"/>
              </a:rPr>
              <a:t>Jelaskanlah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perbedaan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antara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skor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dengan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nilai</a:t>
            </a:r>
            <a:r>
              <a:rPr lang="en-US" dirty="0">
                <a:latin typeface="Cambria" panose="02040503050406030204" pitchFamily="18" charset="0"/>
              </a:rPr>
              <a:t>. </a:t>
            </a:r>
            <a:r>
              <a:rPr lang="en-US" dirty="0" err="1">
                <a:latin typeface="Cambria" panose="02040503050406030204" pitchFamily="18" charset="0"/>
              </a:rPr>
              <a:t>Berikan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contohnya</a:t>
            </a:r>
            <a:r>
              <a:rPr lang="en-US" dirty="0">
                <a:latin typeface="Cambria" panose="02040503050406030204" pitchFamily="18" charset="0"/>
              </a:rPr>
              <a:t>!</a:t>
            </a: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Buatlah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contoh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untuk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kompetensi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pengetahuan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kemudian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lakukan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pengolahan</a:t>
            </a:r>
            <a:r>
              <a:rPr lang="en-US" dirty="0">
                <a:latin typeface="Cambria" panose="02040503050406030204" pitchFamily="18" charset="0"/>
              </a:rPr>
              <a:t> data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tersebut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serta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interpretasikan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hasilnya</a:t>
            </a:r>
            <a:r>
              <a:rPr lang="en-US" dirty="0">
                <a:latin typeface="Cambria" panose="02040503050406030204" pitchFamily="18" charset="0"/>
              </a:rPr>
              <a:t>.</a:t>
            </a: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Buatlah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contoh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untuk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kompetensi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keterampilan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kemudian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lakukan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pengolahan</a:t>
            </a:r>
            <a:r>
              <a:rPr lang="en-US" dirty="0">
                <a:latin typeface="Cambria" panose="02040503050406030204" pitchFamily="18" charset="0"/>
              </a:rPr>
              <a:t> data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tersebut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serta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interpretasikan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hasilnya</a:t>
            </a:r>
            <a:r>
              <a:rPr lang="en-US" dirty="0">
                <a:latin typeface="Cambria" panose="02040503050406030204" pitchFamily="18" charset="0"/>
              </a:rPr>
              <a:t>.</a:t>
            </a: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Buatlah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contoh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untuk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soal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tipe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objektif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bentuk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Benar</a:t>
            </a:r>
            <a:r>
              <a:rPr lang="en-US" dirty="0">
                <a:latin typeface="Cambria" panose="02040503050406030204" pitchFamily="18" charset="0"/>
              </a:rPr>
              <a:t>-Salah, </a:t>
            </a:r>
            <a:r>
              <a:rPr lang="en-US" dirty="0" err="1">
                <a:latin typeface="Cambria" panose="02040503050406030204" pitchFamily="18" charset="0"/>
              </a:rPr>
              <a:t>kemudian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lakukan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pengolahan</a:t>
            </a:r>
            <a:r>
              <a:rPr lang="en-US" dirty="0">
                <a:latin typeface="Cambria" panose="02040503050406030204" pitchFamily="18" charset="0"/>
              </a:rPr>
              <a:t> data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tersebut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serta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interpretasikan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hasilnya</a:t>
            </a:r>
            <a:r>
              <a:rPr lang="en-US" dirty="0">
                <a:latin typeface="Cambria" panose="02040503050406030204" pitchFamily="18" charset="0"/>
              </a:rPr>
              <a:t>.</a:t>
            </a: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Buatlah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contoh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untuk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soal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tipe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objektif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bentuk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Pilihan</a:t>
            </a:r>
            <a:r>
              <a:rPr lang="en-US" dirty="0">
                <a:latin typeface="Cambria" panose="02040503050406030204" pitchFamily="18" charset="0"/>
              </a:rPr>
              <a:t> Ganda </a:t>
            </a:r>
            <a:r>
              <a:rPr lang="en-US" dirty="0" err="1">
                <a:latin typeface="Cambria" panose="02040503050406030204" pitchFamily="18" charset="0"/>
              </a:rPr>
              <a:t>dengan</a:t>
            </a:r>
            <a:r>
              <a:rPr lang="en-US" dirty="0">
                <a:latin typeface="Cambria" panose="02040503050406030204" pitchFamily="18" charset="0"/>
              </a:rPr>
              <a:t> 4 option, </a:t>
            </a:r>
            <a:r>
              <a:rPr lang="en-US" dirty="0" err="1">
                <a:latin typeface="Cambria" panose="02040503050406030204" pitchFamily="18" charset="0"/>
              </a:rPr>
              <a:t>kemudian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lakukan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pengolahan</a:t>
            </a:r>
            <a:r>
              <a:rPr lang="en-US" dirty="0">
                <a:latin typeface="Cambria" panose="02040503050406030204" pitchFamily="18" charset="0"/>
              </a:rPr>
              <a:t> data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tersebut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serta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interpretasikan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hasilnya</a:t>
            </a:r>
            <a:r>
              <a:rPr lang="en-US" dirty="0">
                <a:latin typeface="Cambria" panose="02040503050406030204" pitchFamily="18" charset="0"/>
              </a:rPr>
              <a:t>.</a:t>
            </a: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Buatlah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contoh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untuk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soal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tipe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objektif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bentuk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Pilihan</a:t>
            </a:r>
            <a:r>
              <a:rPr lang="en-US" dirty="0">
                <a:latin typeface="Cambria" panose="02040503050406030204" pitchFamily="18" charset="0"/>
              </a:rPr>
              <a:t> Ganda </a:t>
            </a:r>
            <a:r>
              <a:rPr lang="en-US" dirty="0" err="1">
                <a:latin typeface="Cambria" panose="02040503050406030204" pitchFamily="18" charset="0"/>
              </a:rPr>
              <a:t>dengan</a:t>
            </a:r>
            <a:r>
              <a:rPr lang="en-US" dirty="0">
                <a:latin typeface="Cambria" panose="02040503050406030204" pitchFamily="18" charset="0"/>
              </a:rPr>
              <a:t> 5 option, </a:t>
            </a:r>
            <a:r>
              <a:rPr lang="en-US" dirty="0" err="1">
                <a:latin typeface="Cambria" panose="02040503050406030204" pitchFamily="18" charset="0"/>
              </a:rPr>
              <a:t>kemudian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lakukan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pengolahan</a:t>
            </a:r>
            <a:r>
              <a:rPr lang="en-US" dirty="0">
                <a:latin typeface="Cambria" panose="02040503050406030204" pitchFamily="18" charset="0"/>
              </a:rPr>
              <a:t> data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tersebut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serta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interpretasikan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hasilnya</a:t>
            </a:r>
            <a:r>
              <a:rPr lang="en-US" dirty="0">
                <a:latin typeface="Cambria" panose="02040503050406030204" pitchFamily="18" charset="0"/>
              </a:rPr>
              <a:t>.</a:t>
            </a: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Buatlah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contoh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soal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uraian</a:t>
            </a:r>
            <a:r>
              <a:rPr lang="en-US" dirty="0">
                <a:latin typeface="Cambria" panose="02040503050406030204" pitchFamily="18" charset="0"/>
              </a:rPr>
              <a:t>/</a:t>
            </a:r>
            <a:r>
              <a:rPr lang="en-US" dirty="0" err="1">
                <a:latin typeface="Cambria" panose="02040503050406030204" pitchFamily="18" charset="0"/>
              </a:rPr>
              <a:t>terbuka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rubrik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penilaiannya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mengacu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pada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i="1" dirty="0">
                <a:latin typeface="Cambria" panose="02040503050406030204" pitchFamily="18" charset="0"/>
              </a:rPr>
              <a:t>analytic scoring </a:t>
            </a:r>
            <a:r>
              <a:rPr lang="en-US" dirty="0">
                <a:latin typeface="Cambria" panose="02040503050406030204" pitchFamily="18" charset="0"/>
              </a:rPr>
              <a:t>scale (NCTM, </a:t>
            </a:r>
            <a:r>
              <a:rPr lang="en-US" dirty="0" err="1">
                <a:latin typeface="Cambria" panose="02040503050406030204" pitchFamily="18" charset="0"/>
              </a:rPr>
              <a:t>dalam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lampiran</a:t>
            </a:r>
            <a:r>
              <a:rPr lang="en-US" dirty="0">
                <a:latin typeface="Cambria" panose="02040503050406030204" pitchFamily="18" charset="0"/>
              </a:rPr>
              <a:t> III </a:t>
            </a:r>
            <a:r>
              <a:rPr lang="en-US" dirty="0" err="1">
                <a:latin typeface="Cambria" panose="02040503050406030204" pitchFamily="18" charset="0"/>
              </a:rPr>
              <a:t>Permendikbud</a:t>
            </a:r>
            <a:r>
              <a:rPr lang="en-US" dirty="0">
                <a:latin typeface="Cambria" panose="02040503050406030204" pitchFamily="18" charset="0"/>
              </a:rPr>
              <a:t> 58/2014, PMP </a:t>
            </a:r>
            <a:r>
              <a:rPr lang="en-US" dirty="0" err="1">
                <a:latin typeface="Cambria" panose="02040503050406030204" pitchFamily="18" charset="0"/>
              </a:rPr>
              <a:t>Matematika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hal</a:t>
            </a:r>
            <a:r>
              <a:rPr lang="en-US" dirty="0">
                <a:latin typeface="Cambria" panose="02040503050406030204" pitchFamily="18" charset="0"/>
              </a:rPr>
              <a:t> 384).</a:t>
            </a: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Apa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kelebihan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kekurangan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menggunakan</a:t>
            </a:r>
            <a:r>
              <a:rPr lang="en-US" dirty="0">
                <a:latin typeface="Cambria" panose="02040503050406030204" pitchFamily="18" charset="0"/>
              </a:rPr>
              <a:t> PAN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PAP. </a:t>
            </a:r>
            <a:r>
              <a:rPr lang="en-US" dirty="0" err="1">
                <a:latin typeface="Cambria" panose="02040503050406030204" pitchFamily="18" charset="0"/>
              </a:rPr>
              <a:t>Jelaskan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berikan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contoh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kasusnya</a:t>
            </a:r>
            <a:r>
              <a:rPr lang="en-US" dirty="0">
                <a:latin typeface="Cambria" panose="02040503050406030204" pitchFamily="18" charset="0"/>
              </a:rPr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2140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D936FB-18B7-4E2C-A699-02347D614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ambria" panose="02040503050406030204" pitchFamily="18" charset="0"/>
              </a:rPr>
              <a:t>Kegiatan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Pembelajaran</a:t>
            </a:r>
            <a:r>
              <a:rPr lang="en-US" dirty="0">
                <a:latin typeface="Cambria" panose="02040503050406030204" pitchFamily="18" charset="0"/>
              </a:rPr>
              <a:t>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0E502D-3F2B-4E4F-A7CE-83266BBD68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6523" y="2335695"/>
            <a:ext cx="7790276" cy="11855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err="1">
                <a:latin typeface="Cambria" panose="02040503050406030204" pitchFamily="18" charset="0"/>
              </a:rPr>
              <a:t>Ketuntasan</a:t>
            </a:r>
            <a:r>
              <a:rPr lang="en-US" sz="2400" b="1" dirty="0">
                <a:latin typeface="Cambria" panose="02040503050406030204" pitchFamily="18" charset="0"/>
              </a:rPr>
              <a:t> </a:t>
            </a:r>
            <a:r>
              <a:rPr lang="en-US" sz="2400" b="1" dirty="0" err="1">
                <a:latin typeface="Cambria" panose="02040503050406030204" pitchFamily="18" charset="0"/>
              </a:rPr>
              <a:t>Belajar</a:t>
            </a:r>
            <a:r>
              <a:rPr lang="en-US" sz="2400" b="1" dirty="0">
                <a:latin typeface="Cambria" panose="02040503050406030204" pitchFamily="18" charset="0"/>
              </a:rPr>
              <a:t>, </a:t>
            </a:r>
            <a:r>
              <a:rPr lang="en-US" sz="2400" b="1" dirty="0" err="1">
                <a:latin typeface="Cambria" panose="02040503050406030204" pitchFamily="18" charset="0"/>
              </a:rPr>
              <a:t>Pelaporan</a:t>
            </a:r>
            <a:r>
              <a:rPr lang="en-US" sz="2400" b="1" dirty="0">
                <a:latin typeface="Cambria" panose="02040503050406030204" pitchFamily="18" charset="0"/>
              </a:rPr>
              <a:t>, </a:t>
            </a:r>
            <a:r>
              <a:rPr lang="en-US" sz="2400" b="1" dirty="0" err="1">
                <a:latin typeface="Cambria" panose="02040503050406030204" pitchFamily="18" charset="0"/>
              </a:rPr>
              <a:t>dan</a:t>
            </a:r>
            <a:r>
              <a:rPr lang="en-US" sz="2400" b="1" dirty="0">
                <a:latin typeface="Cambria" panose="02040503050406030204" pitchFamily="18" charset="0"/>
              </a:rPr>
              <a:t> </a:t>
            </a:r>
            <a:r>
              <a:rPr lang="en-US" sz="2400" b="1" dirty="0" err="1">
                <a:latin typeface="Cambria" panose="02040503050406030204" pitchFamily="18" charset="0"/>
              </a:rPr>
              <a:t>Pemanfaatan</a:t>
            </a:r>
            <a:r>
              <a:rPr lang="en-US" sz="2400" b="1" dirty="0">
                <a:latin typeface="Cambria" panose="02040503050406030204" pitchFamily="18" charset="0"/>
              </a:rPr>
              <a:t> </a:t>
            </a:r>
            <a:r>
              <a:rPr lang="en-US" sz="2400" b="1" dirty="0" err="1">
                <a:latin typeface="Cambria" panose="02040503050406030204" pitchFamily="18" charset="0"/>
              </a:rPr>
              <a:t>Hasil</a:t>
            </a:r>
            <a:r>
              <a:rPr lang="en-US" sz="2400" b="1" dirty="0">
                <a:latin typeface="Cambria" panose="02040503050406030204" pitchFamily="18" charset="0"/>
              </a:rPr>
              <a:t> </a:t>
            </a:r>
            <a:r>
              <a:rPr lang="en-US" sz="2400" b="1" dirty="0" err="1">
                <a:latin typeface="Cambria" panose="02040503050406030204" pitchFamily="18" charset="0"/>
              </a:rPr>
              <a:t>Penilaian</a:t>
            </a:r>
            <a:endParaRPr lang="en-US" sz="2400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257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861060"/>
            <a:ext cx="7772400" cy="3465672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ambria" panose="02040503050406030204" pitchFamily="18" charset="0"/>
              </a:rPr>
              <a:t>KEGIATAN PEMBELAJARAN 1.</a:t>
            </a:r>
            <a:br>
              <a:rPr lang="en-US" b="0" dirty="0">
                <a:latin typeface="Cambria" panose="02040503050406030204" pitchFamily="18" charset="0"/>
              </a:rPr>
            </a:br>
            <a:r>
              <a:rPr lang="en-US" b="0" dirty="0" err="1">
                <a:latin typeface="Cambria" panose="02040503050406030204" pitchFamily="18" charset="0"/>
              </a:rPr>
              <a:t>Konsep</a:t>
            </a:r>
            <a:r>
              <a:rPr lang="en-US" b="0" dirty="0">
                <a:latin typeface="Cambria" panose="02040503050406030204" pitchFamily="18" charset="0"/>
              </a:rPr>
              <a:t> </a:t>
            </a:r>
            <a:r>
              <a:rPr lang="en-US" b="0" dirty="0" err="1">
                <a:latin typeface="Cambria" panose="02040503050406030204" pitchFamily="18" charset="0"/>
              </a:rPr>
              <a:t>Penilaian</a:t>
            </a:r>
            <a:r>
              <a:rPr lang="en-US" b="0" dirty="0">
                <a:latin typeface="Cambria" panose="02040503050406030204" pitchFamily="18" charset="0"/>
              </a:rPr>
              <a:t> </a:t>
            </a:r>
            <a:r>
              <a:rPr lang="en-US" b="0" dirty="0" err="1">
                <a:latin typeface="Cambria" panose="02040503050406030204" pitchFamily="18" charset="0"/>
              </a:rPr>
              <a:t>dalam</a:t>
            </a:r>
            <a:r>
              <a:rPr lang="en-US" b="0" dirty="0">
                <a:latin typeface="Cambria" panose="02040503050406030204" pitchFamily="18" charset="0"/>
              </a:rPr>
              <a:t> </a:t>
            </a:r>
            <a:r>
              <a:rPr lang="en-US" b="0" dirty="0" err="1">
                <a:latin typeface="Cambria" panose="02040503050406030204" pitchFamily="18" charset="0"/>
              </a:rPr>
              <a:t>Pembelajaran</a:t>
            </a:r>
            <a:r>
              <a:rPr lang="en-US" b="0" dirty="0">
                <a:latin typeface="Cambria" panose="02040503050406030204" pitchFamily="18" charset="0"/>
              </a:rPr>
              <a:t> </a:t>
            </a:r>
            <a:r>
              <a:rPr lang="en-US" b="0" dirty="0" err="1">
                <a:latin typeface="Cambria" panose="02040503050406030204" pitchFamily="18" charset="0"/>
              </a:rPr>
              <a:t>Matematika</a:t>
            </a:r>
            <a:br>
              <a:rPr lang="en-US" b="0" dirty="0">
                <a:latin typeface="Cambria" panose="02040503050406030204" pitchFamily="18" charset="0"/>
              </a:rPr>
            </a:br>
            <a:br>
              <a:rPr lang="en-US" b="0" dirty="0">
                <a:latin typeface="Cambria" panose="02040503050406030204" pitchFamily="18" charset="0"/>
              </a:rPr>
            </a:br>
            <a:r>
              <a:rPr lang="en-US" dirty="0">
                <a:latin typeface="Cambria" panose="02040503050406030204" pitchFamily="18" charset="0"/>
              </a:rPr>
              <a:t>KEGIATAN PEMBELAJARAN 2</a:t>
            </a:r>
            <a:r>
              <a:rPr lang="en-US" b="0" dirty="0">
                <a:latin typeface="Cambria" panose="02040503050406030204" pitchFamily="18" charset="0"/>
              </a:rPr>
              <a:t>.</a:t>
            </a:r>
            <a:br>
              <a:rPr lang="en-US" b="0" dirty="0">
                <a:latin typeface="Cambria" panose="02040503050406030204" pitchFamily="18" charset="0"/>
              </a:rPr>
            </a:br>
            <a:r>
              <a:rPr lang="en-US" b="0" dirty="0" err="1">
                <a:latin typeface="Cambria" panose="02040503050406030204" pitchFamily="18" charset="0"/>
              </a:rPr>
              <a:t>Pengolahan</a:t>
            </a:r>
            <a:r>
              <a:rPr lang="en-US" b="0" dirty="0">
                <a:latin typeface="Cambria" panose="02040503050406030204" pitchFamily="18" charset="0"/>
              </a:rPr>
              <a:t> Data </a:t>
            </a:r>
            <a:r>
              <a:rPr lang="en-US" b="0" dirty="0" err="1">
                <a:latin typeface="Cambria" panose="02040503050406030204" pitchFamily="18" charset="0"/>
              </a:rPr>
              <a:t>Hasil</a:t>
            </a:r>
            <a:r>
              <a:rPr lang="en-US" b="0" dirty="0">
                <a:latin typeface="Cambria" panose="02040503050406030204" pitchFamily="18" charset="0"/>
              </a:rPr>
              <a:t> </a:t>
            </a:r>
            <a:r>
              <a:rPr lang="en-US" b="0" dirty="0" err="1">
                <a:latin typeface="Cambria" panose="02040503050406030204" pitchFamily="18" charset="0"/>
              </a:rPr>
              <a:t>Penilaian</a:t>
            </a:r>
            <a:r>
              <a:rPr lang="en-US" b="0" dirty="0">
                <a:latin typeface="Cambria" panose="02040503050406030204" pitchFamily="18" charset="0"/>
              </a:rPr>
              <a:t> </a:t>
            </a:r>
            <a:r>
              <a:rPr lang="en-US" b="0" dirty="0" err="1">
                <a:latin typeface="Cambria" panose="02040503050406030204" pitchFamily="18" charset="0"/>
              </a:rPr>
              <a:t>dalam</a:t>
            </a:r>
            <a:r>
              <a:rPr lang="en-US" b="0" dirty="0">
                <a:latin typeface="Cambria" panose="02040503050406030204" pitchFamily="18" charset="0"/>
              </a:rPr>
              <a:t> </a:t>
            </a:r>
            <a:r>
              <a:rPr lang="en-US" b="0" dirty="0" err="1">
                <a:latin typeface="Cambria" panose="02040503050406030204" pitchFamily="18" charset="0"/>
              </a:rPr>
              <a:t>Pembelajaran</a:t>
            </a:r>
            <a:r>
              <a:rPr lang="en-US" b="0" dirty="0">
                <a:latin typeface="Cambria" panose="02040503050406030204" pitchFamily="18" charset="0"/>
              </a:rPr>
              <a:t> </a:t>
            </a:r>
            <a:r>
              <a:rPr lang="en-US" b="0" dirty="0" err="1">
                <a:latin typeface="Cambria" panose="02040503050406030204" pitchFamily="18" charset="0"/>
              </a:rPr>
              <a:t>Matematika</a:t>
            </a:r>
            <a:br>
              <a:rPr lang="en-US" b="0" dirty="0">
                <a:latin typeface="Cambria" panose="02040503050406030204" pitchFamily="18" charset="0"/>
              </a:rPr>
            </a:br>
            <a:br>
              <a:rPr lang="en-US" b="0" dirty="0">
                <a:latin typeface="Cambria" panose="02040503050406030204" pitchFamily="18" charset="0"/>
              </a:rPr>
            </a:br>
            <a:r>
              <a:rPr lang="en-US" dirty="0">
                <a:latin typeface="Cambria" panose="02040503050406030204" pitchFamily="18" charset="0"/>
              </a:rPr>
              <a:t>KEGIATAN PEMBELAJARAN 3.</a:t>
            </a:r>
            <a:br>
              <a:rPr lang="en-US" b="0" dirty="0">
                <a:latin typeface="Cambria" panose="02040503050406030204" pitchFamily="18" charset="0"/>
              </a:rPr>
            </a:br>
            <a:r>
              <a:rPr lang="en-US" b="0" dirty="0" err="1">
                <a:latin typeface="Cambria" panose="02040503050406030204" pitchFamily="18" charset="0"/>
              </a:rPr>
              <a:t>Ketuntasan</a:t>
            </a:r>
            <a:r>
              <a:rPr lang="en-US" b="0" dirty="0">
                <a:latin typeface="Cambria" panose="02040503050406030204" pitchFamily="18" charset="0"/>
              </a:rPr>
              <a:t> </a:t>
            </a:r>
            <a:r>
              <a:rPr lang="en-US" b="0" dirty="0" err="1">
                <a:latin typeface="Cambria" panose="02040503050406030204" pitchFamily="18" charset="0"/>
              </a:rPr>
              <a:t>Belajar</a:t>
            </a:r>
            <a:r>
              <a:rPr lang="en-US" b="0" dirty="0">
                <a:latin typeface="Cambria" panose="02040503050406030204" pitchFamily="18" charset="0"/>
              </a:rPr>
              <a:t>, </a:t>
            </a:r>
            <a:r>
              <a:rPr lang="en-US" b="0" dirty="0" err="1">
                <a:latin typeface="Cambria" panose="02040503050406030204" pitchFamily="18" charset="0"/>
              </a:rPr>
              <a:t>Pelaporan</a:t>
            </a:r>
            <a:r>
              <a:rPr lang="en-US" b="0" dirty="0">
                <a:latin typeface="Cambria" panose="02040503050406030204" pitchFamily="18" charset="0"/>
              </a:rPr>
              <a:t>, </a:t>
            </a:r>
            <a:r>
              <a:rPr lang="en-US" b="0" dirty="0" err="1">
                <a:latin typeface="Cambria" panose="02040503050406030204" pitchFamily="18" charset="0"/>
              </a:rPr>
              <a:t>dan</a:t>
            </a:r>
            <a:r>
              <a:rPr lang="en-US" b="0" dirty="0">
                <a:latin typeface="Cambria" panose="02040503050406030204" pitchFamily="18" charset="0"/>
              </a:rPr>
              <a:t> </a:t>
            </a:r>
            <a:r>
              <a:rPr lang="en-US" b="0" dirty="0" err="1">
                <a:latin typeface="Cambria" panose="02040503050406030204" pitchFamily="18" charset="0"/>
              </a:rPr>
              <a:t>Pemanfaatan</a:t>
            </a:r>
            <a:r>
              <a:rPr lang="en-US" b="0" dirty="0">
                <a:latin typeface="Cambria" panose="02040503050406030204" pitchFamily="18" charset="0"/>
              </a:rPr>
              <a:t> </a:t>
            </a:r>
            <a:r>
              <a:rPr lang="en-US" b="0" dirty="0" err="1">
                <a:latin typeface="Cambria" panose="02040503050406030204" pitchFamily="18" charset="0"/>
              </a:rPr>
              <a:t>Hasil</a:t>
            </a:r>
            <a:r>
              <a:rPr lang="en-US" b="0" dirty="0">
                <a:latin typeface="Cambria" panose="02040503050406030204" pitchFamily="18" charset="0"/>
              </a:rPr>
              <a:t> </a:t>
            </a:r>
            <a:r>
              <a:rPr lang="en-US" b="0" dirty="0" err="1">
                <a:latin typeface="Cambria" panose="02040503050406030204" pitchFamily="18" charset="0"/>
              </a:rPr>
              <a:t>Penilaian</a:t>
            </a:r>
            <a:endParaRPr lang="en-US" b="0" dirty="0">
              <a:latin typeface="Cambria" panose="02040503050406030204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8822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ambria" panose="02040503050406030204" pitchFamily="18" charset="0"/>
              </a:rPr>
              <a:t>Ketuntasan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Belajar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latin typeface="Cambria" panose="02040503050406030204" pitchFamily="18" charset="0"/>
              </a:rPr>
              <a:t>Tingkat minimal </a:t>
            </a:r>
            <a:r>
              <a:rPr lang="en-US" dirty="0" err="1">
                <a:latin typeface="Cambria" panose="02040503050406030204" pitchFamily="18" charset="0"/>
              </a:rPr>
              <a:t>pencapaian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kompetensi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sikap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pengetahuan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keterampilan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meliputi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ketuntasan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penguasaan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substansi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ketuntasan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belajar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dalam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konteks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kurun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waktu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belajar</a:t>
            </a:r>
            <a:endParaRPr lang="en-US" dirty="0"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en-US" b="1" dirty="0"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en-US" b="1" dirty="0" err="1">
                <a:latin typeface="Cambria" panose="02040503050406030204" pitchFamily="18" charset="0"/>
              </a:rPr>
              <a:t>Kompetensi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 err="1">
                <a:latin typeface="Cambria" panose="02040503050406030204" pitchFamily="18" charset="0"/>
              </a:rPr>
              <a:t>sikap</a:t>
            </a:r>
            <a:r>
              <a:rPr lang="en-US" dirty="0">
                <a:latin typeface="Cambria" panose="02040503050406030204" pitchFamily="18" charset="0"/>
              </a:rPr>
              <a:t>: </a:t>
            </a:r>
            <a:r>
              <a:rPr lang="en-US" dirty="0" err="1">
                <a:latin typeface="Cambria" panose="02040503050406030204" pitchFamily="18" charset="0"/>
              </a:rPr>
              <a:t>predikat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sangat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baik</a:t>
            </a:r>
            <a:r>
              <a:rPr lang="en-US" dirty="0">
                <a:latin typeface="Cambria" panose="02040503050406030204" pitchFamily="18" charset="0"/>
              </a:rPr>
              <a:t> (SB), </a:t>
            </a:r>
            <a:r>
              <a:rPr lang="en-US" dirty="0" err="1">
                <a:latin typeface="Cambria" panose="02040503050406030204" pitchFamily="18" charset="0"/>
              </a:rPr>
              <a:t>baik</a:t>
            </a:r>
            <a:r>
              <a:rPr lang="en-US" dirty="0">
                <a:latin typeface="Cambria" panose="02040503050406030204" pitchFamily="18" charset="0"/>
              </a:rPr>
              <a:t> (B), </a:t>
            </a:r>
            <a:r>
              <a:rPr lang="en-US" dirty="0" err="1">
                <a:latin typeface="Cambria" panose="02040503050406030204" pitchFamily="18" charset="0"/>
              </a:rPr>
              <a:t>cukup</a:t>
            </a:r>
            <a:r>
              <a:rPr lang="en-US" dirty="0">
                <a:latin typeface="Cambria" panose="02040503050406030204" pitchFamily="18" charset="0"/>
              </a:rPr>
              <a:t> (C),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kurang</a:t>
            </a:r>
            <a:r>
              <a:rPr lang="en-US" dirty="0">
                <a:latin typeface="Cambria" panose="02040503050406030204" pitchFamily="18" charset="0"/>
              </a:rPr>
              <a:t> (K), </a:t>
            </a:r>
            <a:r>
              <a:rPr lang="en-US" dirty="0" err="1">
                <a:latin typeface="Cambria" panose="02040503050406030204" pitchFamily="18" charset="0"/>
              </a:rPr>
              <a:t>ketuntasan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predikat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baik</a:t>
            </a:r>
            <a:r>
              <a:rPr lang="en-US" dirty="0">
                <a:latin typeface="Cambria" panose="02040503050406030204" pitchFamily="18" charset="0"/>
              </a:rPr>
              <a:t> (B)</a:t>
            </a:r>
          </a:p>
          <a:p>
            <a:pPr marL="0" indent="0">
              <a:buNone/>
            </a:pPr>
            <a:r>
              <a:rPr lang="en-US" b="1" dirty="0" err="1">
                <a:latin typeface="Cambria" panose="02040503050406030204" pitchFamily="18" charset="0"/>
              </a:rPr>
              <a:t>Kompetensi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 err="1">
                <a:latin typeface="Cambria" panose="02040503050406030204" pitchFamily="18" charset="0"/>
              </a:rPr>
              <a:t>pengetahuan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 err="1">
                <a:latin typeface="Cambria" panose="02040503050406030204" pitchFamily="18" charset="0"/>
              </a:rPr>
              <a:t>dan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 err="1">
                <a:latin typeface="Cambria" panose="02040503050406030204" pitchFamily="18" charset="0"/>
              </a:rPr>
              <a:t>keterampilan</a:t>
            </a:r>
            <a:r>
              <a:rPr lang="en-US" dirty="0">
                <a:latin typeface="Cambria" panose="02040503050406030204" pitchFamily="18" charset="0"/>
              </a:rPr>
              <a:t>: 0-100</a:t>
            </a:r>
          </a:p>
          <a:p>
            <a:pPr marL="0" indent="0">
              <a:buNone/>
            </a:pPr>
            <a:endParaRPr lang="en-US" dirty="0"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en-US" dirty="0" err="1">
                <a:latin typeface="Cambria" panose="02040503050406030204" pitchFamily="18" charset="0"/>
              </a:rPr>
              <a:t>Ketuntasan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belajar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untuk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pengetahuan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ditetapkan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dengan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skor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rerata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dari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kompetensi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pengetahuan</a:t>
            </a:r>
            <a:r>
              <a:rPr lang="en-US" dirty="0">
                <a:latin typeface="Cambria" panose="02040503050406030204" pitchFamily="18" charset="0"/>
              </a:rPr>
              <a:t>. </a:t>
            </a:r>
            <a:r>
              <a:rPr lang="en-US" dirty="0" err="1">
                <a:latin typeface="Cambria" panose="02040503050406030204" pitchFamily="18" charset="0"/>
              </a:rPr>
              <a:t>Sedangkan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ketuntasan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belajar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dari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kompetensi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keterampilan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ditetapkan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dengan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skor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rerata</a:t>
            </a:r>
            <a:r>
              <a:rPr lang="en-US" dirty="0">
                <a:latin typeface="Cambria" panose="02040503050406030204" pitchFamily="18" charset="0"/>
              </a:rPr>
              <a:t> optimum </a:t>
            </a:r>
            <a:r>
              <a:rPr lang="en-US" dirty="0" err="1">
                <a:latin typeface="Cambria" panose="02040503050406030204" pitchFamily="18" charset="0"/>
              </a:rPr>
              <a:t>dari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kompetensi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keterampilan</a:t>
            </a:r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6684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ambria" panose="02040503050406030204" pitchFamily="18" charset="0"/>
              </a:rPr>
              <a:t>Pelaporan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Pemanfaatan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br>
              <a:rPr lang="en-US" dirty="0">
                <a:latin typeface="Cambria" panose="02040503050406030204" pitchFamily="18" charset="0"/>
              </a:rPr>
            </a:b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 err="1">
                <a:latin typeface="Cambria" panose="02040503050406030204" pitchFamily="18" charset="0"/>
              </a:rPr>
              <a:t>Pelaporan</a:t>
            </a:r>
            <a:r>
              <a:rPr lang="en-US" b="1" dirty="0">
                <a:latin typeface="Cambria" panose="02040503050406030204" pitchFamily="18" charset="0"/>
              </a:rPr>
              <a:t> Data </a:t>
            </a:r>
            <a:r>
              <a:rPr lang="en-US" b="1" dirty="0" err="1">
                <a:latin typeface="Cambria" panose="02040503050406030204" pitchFamily="18" charset="0"/>
              </a:rPr>
              <a:t>Hasil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 err="1">
                <a:latin typeface="Cambria" panose="02040503050406030204" pitchFamily="18" charset="0"/>
              </a:rPr>
              <a:t>Penilaian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 err="1">
                <a:latin typeface="Cambria" panose="02040503050406030204" pitchFamily="18" charset="0"/>
              </a:rPr>
              <a:t>kepada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 err="1">
                <a:latin typeface="Cambria" panose="02040503050406030204" pitchFamily="18" charset="0"/>
              </a:rPr>
              <a:t>Kepala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 err="1">
                <a:latin typeface="Cambria" panose="02040503050406030204" pitchFamily="18" charset="0"/>
              </a:rPr>
              <a:t>Sekolah</a:t>
            </a:r>
            <a:r>
              <a:rPr lang="en-US" b="1" dirty="0">
                <a:latin typeface="Cambria" panose="02040503050406030204" pitchFamily="18" charset="0"/>
              </a:rPr>
              <a:t>, </a:t>
            </a:r>
            <a:r>
              <a:rPr lang="en-US" b="1" dirty="0" err="1">
                <a:latin typeface="Cambria" panose="02040503050406030204" pitchFamily="18" charset="0"/>
              </a:rPr>
              <a:t>Wali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 err="1">
                <a:latin typeface="Cambria" panose="02040503050406030204" pitchFamily="18" charset="0"/>
              </a:rPr>
              <a:t>Kelas</a:t>
            </a:r>
            <a:r>
              <a:rPr lang="en-US" b="1" dirty="0">
                <a:latin typeface="Cambria" panose="02040503050406030204" pitchFamily="18" charset="0"/>
              </a:rPr>
              <a:t>, Guru </a:t>
            </a:r>
            <a:r>
              <a:rPr lang="en-US" b="1" dirty="0" err="1">
                <a:latin typeface="Cambria" panose="02040503050406030204" pitchFamily="18" charset="0"/>
              </a:rPr>
              <a:t>Pembimbing</a:t>
            </a:r>
            <a:endParaRPr lang="en-US" b="1" dirty="0"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en-US" dirty="0" err="1">
                <a:latin typeface="Cambria" panose="02040503050406030204" pitchFamily="18" charset="0"/>
              </a:rPr>
              <a:t>Manfaat</a:t>
            </a:r>
            <a:r>
              <a:rPr lang="en-US" dirty="0">
                <a:latin typeface="Cambria" panose="02040503050406030204" pitchFamily="18" charset="0"/>
              </a:rPr>
              <a:t> data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belajar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formatif</a:t>
            </a:r>
            <a:r>
              <a:rPr lang="en-US" dirty="0">
                <a:latin typeface="Cambria" panose="02040503050406030204" pitchFamily="18" charset="0"/>
              </a:rPr>
              <a:t> (</a:t>
            </a:r>
            <a:r>
              <a:rPr lang="en-US" dirty="0" err="1">
                <a:latin typeface="Cambria" panose="02040503050406030204" pitchFamily="18" charset="0"/>
              </a:rPr>
              <a:t>ulangan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harian</a:t>
            </a:r>
            <a:r>
              <a:rPr lang="en-US" dirty="0">
                <a:latin typeface="Cambria" panose="02040503050406030204" pitchFamily="18" charset="0"/>
              </a:rPr>
              <a:t>)</a:t>
            </a: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Memperbaiki</a:t>
            </a:r>
            <a:r>
              <a:rPr lang="en-US" dirty="0">
                <a:latin typeface="Cambria" panose="02040503050406030204" pitchFamily="18" charset="0"/>
              </a:rPr>
              <a:t> program </a:t>
            </a:r>
            <a:r>
              <a:rPr lang="en-US" dirty="0" err="1">
                <a:latin typeface="Cambria" panose="02040503050406030204" pitchFamily="18" charset="0"/>
              </a:rPr>
              <a:t>pembelajaran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atau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rencana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pelaksanaan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pembelajaran</a:t>
            </a:r>
            <a:r>
              <a:rPr lang="en-US" dirty="0">
                <a:latin typeface="Cambria" panose="02040503050406030204" pitchFamily="18" charset="0"/>
              </a:rPr>
              <a:t> (RPP); </a:t>
            </a:r>
            <a:r>
              <a:rPr lang="en-US" dirty="0" err="1">
                <a:latin typeface="Cambria" panose="02040503050406030204" pitchFamily="18" charset="0"/>
              </a:rPr>
              <a:t>Meninjau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kembali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memperbaiki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tindakan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mengajarnya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dalam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memilih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menggunakan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metode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mengajar</a:t>
            </a:r>
            <a:r>
              <a:rPr lang="en-US" dirty="0">
                <a:latin typeface="Cambria" panose="02040503050406030204" pitchFamily="18" charset="0"/>
              </a:rPr>
              <a:t>; </a:t>
            </a:r>
            <a:r>
              <a:rPr lang="en-US" dirty="0" err="1">
                <a:latin typeface="Cambria" panose="02040503050406030204" pitchFamily="18" charset="0"/>
              </a:rPr>
              <a:t>Mengulang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kembali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materi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pembelajaran</a:t>
            </a:r>
            <a:r>
              <a:rPr lang="en-US" dirty="0">
                <a:latin typeface="Cambria" panose="02040503050406030204" pitchFamily="18" charset="0"/>
              </a:rPr>
              <a:t> yang </a:t>
            </a:r>
            <a:r>
              <a:rPr lang="en-US" dirty="0" err="1">
                <a:latin typeface="Cambria" panose="02040503050406030204" pitchFamily="18" charset="0"/>
              </a:rPr>
              <a:t>belum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dikuasai</a:t>
            </a:r>
            <a:r>
              <a:rPr lang="en-US" dirty="0">
                <a:latin typeface="Cambria" panose="02040503050406030204" pitchFamily="18" charset="0"/>
              </a:rPr>
              <a:t> para </a:t>
            </a:r>
            <a:r>
              <a:rPr lang="en-US" dirty="0" err="1">
                <a:latin typeface="Cambria" panose="02040503050406030204" pitchFamily="18" charset="0"/>
              </a:rPr>
              <a:t>siswa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sebelum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melanjutkan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dengan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materi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baru</a:t>
            </a:r>
            <a:r>
              <a:rPr lang="en-US" dirty="0">
                <a:latin typeface="Cambria" panose="02040503050406030204" pitchFamily="18" charset="0"/>
              </a:rPr>
              <a:t>;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Melakukan</a:t>
            </a:r>
            <a:r>
              <a:rPr lang="en-US" dirty="0">
                <a:latin typeface="Cambria" panose="02040503050406030204" pitchFamily="18" charset="0"/>
              </a:rPr>
              <a:t> diagnosis </a:t>
            </a:r>
            <a:r>
              <a:rPr lang="en-US" dirty="0" err="1">
                <a:latin typeface="Cambria" panose="02040503050406030204" pitchFamily="18" charset="0"/>
              </a:rPr>
              <a:t>kesulitan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belajar</a:t>
            </a:r>
            <a:r>
              <a:rPr lang="en-US" dirty="0">
                <a:latin typeface="Cambria" panose="02040503050406030204" pitchFamily="18" charset="0"/>
              </a:rPr>
              <a:t> para </a:t>
            </a:r>
            <a:r>
              <a:rPr lang="en-US" dirty="0" err="1">
                <a:latin typeface="Cambria" panose="02040503050406030204" pitchFamily="18" charset="0"/>
              </a:rPr>
              <a:t>siswa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sehingga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dapat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ditemukan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faktor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penyebab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kegagalan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siswa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dalam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menguasai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tujuan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pembelajaran</a:t>
            </a:r>
            <a:r>
              <a:rPr lang="en-US" dirty="0">
                <a:latin typeface="Cambria" panose="02040503050406030204" pitchFamily="18" charset="0"/>
              </a:rPr>
              <a:t>.</a:t>
            </a:r>
          </a:p>
          <a:p>
            <a:pPr marL="0" indent="0">
              <a:buNone/>
            </a:pPr>
            <a:r>
              <a:rPr lang="en-US" dirty="0" err="1">
                <a:latin typeface="Cambria" panose="02040503050406030204" pitchFamily="18" charset="0"/>
              </a:rPr>
              <a:t>Manfaat</a:t>
            </a:r>
            <a:r>
              <a:rPr lang="en-US" dirty="0">
                <a:latin typeface="Cambria" panose="02040503050406030204" pitchFamily="18" charset="0"/>
              </a:rPr>
              <a:t> data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belajar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sumatif</a:t>
            </a:r>
            <a:r>
              <a:rPr lang="en-US" dirty="0">
                <a:latin typeface="Cambria" panose="02040503050406030204" pitchFamily="18" charset="0"/>
              </a:rPr>
              <a:t> (</a:t>
            </a:r>
            <a:r>
              <a:rPr lang="en-US" dirty="0" err="1">
                <a:latin typeface="Cambria" panose="02040503050406030204" pitchFamily="18" charset="0"/>
              </a:rPr>
              <a:t>ulangan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akhir</a:t>
            </a:r>
            <a:r>
              <a:rPr lang="en-US" dirty="0">
                <a:latin typeface="Cambria" panose="02040503050406030204" pitchFamily="18" charset="0"/>
              </a:rPr>
              <a:t> semester)</a:t>
            </a: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Membuat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laporan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kemajuan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belajar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siswa</a:t>
            </a:r>
            <a:r>
              <a:rPr lang="en-US" dirty="0">
                <a:latin typeface="Cambria" panose="02040503050406030204" pitchFamily="18" charset="0"/>
              </a:rPr>
              <a:t> (</a:t>
            </a:r>
            <a:r>
              <a:rPr lang="en-US" dirty="0" err="1">
                <a:latin typeface="Cambria" panose="02040503050406030204" pitchFamily="18" charset="0"/>
              </a:rPr>
              <a:t>dalam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ini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menentukan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nilai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prestasi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belajar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untuk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mengisi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rapor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siswa</a:t>
            </a:r>
            <a:r>
              <a:rPr lang="en-US" dirty="0">
                <a:latin typeface="Cambria" panose="02040503050406030204" pitchFamily="18" charset="0"/>
              </a:rPr>
              <a:t>) </a:t>
            </a:r>
            <a:r>
              <a:rPr lang="en-US" dirty="0" err="1">
                <a:latin typeface="Cambria" panose="02040503050406030204" pitchFamily="18" charset="0"/>
              </a:rPr>
              <a:t>setelah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mempertimbangkan</a:t>
            </a:r>
            <a:r>
              <a:rPr lang="en-US" dirty="0">
                <a:latin typeface="Cambria" panose="02040503050406030204" pitchFamily="18" charset="0"/>
              </a:rPr>
              <a:t> pula </a:t>
            </a:r>
            <a:r>
              <a:rPr lang="en-US" dirty="0" err="1">
                <a:latin typeface="Cambria" panose="02040503050406030204" pitchFamily="18" charset="0"/>
              </a:rPr>
              <a:t>nilai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dari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tes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formatif</a:t>
            </a:r>
            <a:r>
              <a:rPr lang="en-US" dirty="0">
                <a:latin typeface="Cambria" panose="02040503050406030204" pitchFamily="18" charset="0"/>
              </a:rPr>
              <a:t>; </a:t>
            </a:r>
            <a:r>
              <a:rPr lang="en-US" dirty="0" err="1">
                <a:latin typeface="Cambria" panose="02040503050406030204" pitchFamily="18" charset="0"/>
              </a:rPr>
              <a:t>Menata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kembali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seluruh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pokok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bahasan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subpokok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bahasan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setelah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melihat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tes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sumatif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terutama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kelompok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materi</a:t>
            </a:r>
            <a:r>
              <a:rPr lang="en-US" dirty="0">
                <a:latin typeface="Cambria" panose="02040503050406030204" pitchFamily="18" charset="0"/>
              </a:rPr>
              <a:t> yang </a:t>
            </a:r>
            <a:r>
              <a:rPr lang="en-US" dirty="0" err="1">
                <a:latin typeface="Cambria" panose="02040503050406030204" pitchFamily="18" charset="0"/>
              </a:rPr>
              <a:t>belum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dikuasainya</a:t>
            </a:r>
            <a:r>
              <a:rPr lang="en-US" dirty="0">
                <a:latin typeface="Cambria" panose="02040503050406030204" pitchFamily="18" charset="0"/>
              </a:rPr>
              <a:t>; </a:t>
            </a:r>
            <a:r>
              <a:rPr lang="en-US" dirty="0" err="1">
                <a:latin typeface="Cambria" panose="02040503050406030204" pitchFamily="18" charset="0"/>
              </a:rPr>
              <a:t>Melakukan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perbaikan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penyempurnaan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alat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tes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sumatif</a:t>
            </a:r>
            <a:r>
              <a:rPr lang="en-US" dirty="0">
                <a:latin typeface="Cambria" panose="02040503050406030204" pitchFamily="18" charset="0"/>
              </a:rPr>
              <a:t> yang </a:t>
            </a:r>
            <a:r>
              <a:rPr lang="en-US" dirty="0" err="1">
                <a:latin typeface="Cambria" panose="02040503050406030204" pitchFamily="18" charset="0"/>
              </a:rPr>
              <a:t>telah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digunakan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berdasarkan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hasil-hasil</a:t>
            </a:r>
            <a:r>
              <a:rPr lang="en-US" dirty="0">
                <a:latin typeface="Cambria" panose="02040503050406030204" pitchFamily="18" charset="0"/>
              </a:rPr>
              <a:t> yang </a:t>
            </a:r>
            <a:r>
              <a:rPr lang="en-US" dirty="0" err="1">
                <a:latin typeface="Cambria" panose="02040503050406030204" pitchFamily="18" charset="0"/>
              </a:rPr>
              <a:t>telah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diperoleh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atau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dicapai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siswa</a:t>
            </a:r>
            <a:r>
              <a:rPr lang="en-US" dirty="0">
                <a:latin typeface="Cambria" panose="02040503050406030204" pitchFamily="18" charset="0"/>
              </a:rPr>
              <a:t>;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Merancang</a:t>
            </a:r>
            <a:r>
              <a:rPr lang="en-US" dirty="0">
                <a:latin typeface="Cambria" panose="02040503050406030204" pitchFamily="18" charset="0"/>
              </a:rPr>
              <a:t> program </a:t>
            </a:r>
            <a:r>
              <a:rPr lang="en-US" dirty="0" err="1">
                <a:latin typeface="Cambria" panose="02040503050406030204" pitchFamily="18" charset="0"/>
              </a:rPr>
              <a:t>belajar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bagi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siswa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pada</a:t>
            </a:r>
            <a:r>
              <a:rPr lang="en-US" dirty="0">
                <a:latin typeface="Cambria" panose="02040503050406030204" pitchFamily="18" charset="0"/>
              </a:rPr>
              <a:t> semester </a:t>
            </a:r>
            <a:r>
              <a:rPr lang="en-US" dirty="0" err="1">
                <a:latin typeface="Cambria" panose="02040503050406030204" pitchFamily="18" charset="0"/>
              </a:rPr>
              <a:t>berikutnya</a:t>
            </a:r>
            <a:endParaRPr lang="en-US" dirty="0"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en-US" dirty="0" err="1">
                <a:latin typeface="Cambria" panose="02040503050406030204" pitchFamily="18" charset="0"/>
              </a:rPr>
              <a:t>Manfaat</a:t>
            </a:r>
            <a:r>
              <a:rPr lang="en-US" dirty="0">
                <a:latin typeface="Cambria" panose="02040503050406030204" pitchFamily="18" charset="0"/>
              </a:rPr>
              <a:t> data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proses </a:t>
            </a:r>
            <a:r>
              <a:rPr lang="en-US" dirty="0" err="1">
                <a:latin typeface="Cambria" panose="02040503050406030204" pitchFamily="18" charset="0"/>
              </a:rPr>
              <a:t>pembelajaran</a:t>
            </a:r>
            <a:endParaRPr lang="en-US" dirty="0">
              <a:latin typeface="Cambria" panose="02040503050406030204" pitchFamily="18" charset="0"/>
            </a:endParaRP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Lanjut</a:t>
            </a:r>
            <a:r>
              <a:rPr lang="en-US" dirty="0">
                <a:latin typeface="Cambria" panose="02040503050406030204" pitchFamily="18" charset="0"/>
              </a:rPr>
              <a:t> KD </a:t>
            </a:r>
            <a:r>
              <a:rPr lang="en-US" dirty="0" err="1">
                <a:latin typeface="Cambria" panose="02040503050406030204" pitchFamily="18" charset="0"/>
              </a:rPr>
              <a:t>berikutnya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jika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tuntas</a:t>
            </a:r>
            <a:r>
              <a:rPr lang="en-US" dirty="0">
                <a:latin typeface="Cambria" panose="02040503050406030204" pitchFamily="18" charset="0"/>
              </a:rPr>
              <a:t>, Remedial </a:t>
            </a:r>
            <a:r>
              <a:rPr lang="en-US" dirty="0" err="1">
                <a:latin typeface="Cambria" panose="02040503050406030204" pitchFamily="18" charset="0"/>
              </a:rPr>
              <a:t>individu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jika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belum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tuntas</a:t>
            </a:r>
            <a:r>
              <a:rPr lang="en-US" dirty="0">
                <a:latin typeface="Cambria" panose="02040503050406030204" pitchFamily="18" charset="0"/>
              </a:rPr>
              <a:t>; Remedial </a:t>
            </a:r>
            <a:r>
              <a:rPr lang="en-US" dirty="0" err="1">
                <a:latin typeface="Cambria" panose="02040503050406030204" pitchFamily="18" charset="0"/>
              </a:rPr>
              <a:t>klasikal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jika</a:t>
            </a:r>
            <a:r>
              <a:rPr lang="en-US" dirty="0">
                <a:latin typeface="Cambria" panose="02040503050406030204" pitchFamily="18" charset="0"/>
              </a:rPr>
              <a:t> 75% </a:t>
            </a:r>
            <a:r>
              <a:rPr lang="en-US" dirty="0" err="1">
                <a:latin typeface="Cambria" panose="02040503050406030204" pitchFamily="18" charset="0"/>
              </a:rPr>
              <a:t>siswa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belum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tuntas</a:t>
            </a:r>
            <a:r>
              <a:rPr lang="en-US" dirty="0">
                <a:latin typeface="Cambria" panose="02040503050406030204" pitchFamily="18" charset="0"/>
              </a:rPr>
              <a:t>; </a:t>
            </a:r>
            <a:r>
              <a:rPr lang="en-US" dirty="0" err="1">
                <a:latin typeface="Cambria" panose="02040503050406030204" pitchFamily="18" charset="0"/>
              </a:rPr>
              <a:t>Kemampuan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peserta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didik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tidak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dibandingkan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terhadap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kelompoknya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tetapi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dibandingkan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terhadap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kriteria</a:t>
            </a:r>
            <a:r>
              <a:rPr lang="en-US" dirty="0">
                <a:latin typeface="Cambria" panose="02040503050406030204" pitchFamily="18" charset="0"/>
              </a:rPr>
              <a:t> yang </a:t>
            </a:r>
            <a:r>
              <a:rPr lang="en-US" dirty="0" err="1">
                <a:latin typeface="Cambria" panose="02040503050406030204" pitchFamily="18" charset="0"/>
              </a:rPr>
              <a:t>ditetapkan</a:t>
            </a:r>
            <a:r>
              <a:rPr lang="en-US" dirty="0">
                <a:latin typeface="Cambria" panose="020405030504060302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8795084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err="1">
                <a:latin typeface="Cambria" panose="02040503050406030204" pitchFamily="18" charset="0"/>
              </a:rPr>
              <a:t>Kriteria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Ketuntasan</a:t>
            </a:r>
            <a:r>
              <a:rPr lang="en-US" dirty="0">
                <a:latin typeface="Cambria" panose="02040503050406030204" pitchFamily="18" charset="0"/>
              </a:rPr>
              <a:t> Minimal (KKM)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>
                <a:latin typeface="Cambria" panose="02040503050406030204" pitchFamily="18" charset="0"/>
              </a:rPr>
              <a:t>Ditentukan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oleh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satuan</a:t>
            </a:r>
            <a:r>
              <a:rPr lang="en-US" dirty="0">
                <a:latin typeface="Cambria" panose="02040503050406030204" pitchFamily="18" charset="0"/>
              </a:rPr>
              <a:t> Pendidikan</a:t>
            </a:r>
          </a:p>
          <a:p>
            <a:pPr marL="0" indent="0">
              <a:buNone/>
            </a:pPr>
            <a:r>
              <a:rPr lang="en-US" dirty="0" err="1">
                <a:latin typeface="Cambria" panose="02040503050406030204" pitchFamily="18" charset="0"/>
              </a:rPr>
              <a:t>Dicantumkan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pada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buku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guru</a:t>
            </a:r>
          </a:p>
          <a:p>
            <a:pPr marL="0" indent="0">
              <a:buNone/>
            </a:pPr>
            <a:r>
              <a:rPr lang="en-US" dirty="0">
                <a:latin typeface="Cambria" panose="02040503050406030204" pitchFamily="18" charset="0"/>
              </a:rPr>
              <a:t>KKM </a:t>
            </a:r>
            <a:r>
              <a:rPr lang="en-US" dirty="0" err="1">
                <a:latin typeface="Cambria" panose="02040503050406030204" pitchFamily="18" charset="0"/>
              </a:rPr>
              <a:t>maksimal</a:t>
            </a:r>
            <a:r>
              <a:rPr lang="en-US" dirty="0">
                <a:latin typeface="Cambria" panose="02040503050406030204" pitchFamily="18" charset="0"/>
              </a:rPr>
              <a:t> 100 %, KKM ideal 75 %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>
                <a:latin typeface="Cambria" panose="02040503050406030204" pitchFamily="18" charset="0"/>
              </a:rPr>
              <a:t>Peserta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didik</a:t>
            </a:r>
            <a:r>
              <a:rPr lang="en-US" dirty="0">
                <a:latin typeface="Cambria" panose="02040503050406030204" pitchFamily="18" charset="0"/>
              </a:rPr>
              <a:t> yang </a:t>
            </a:r>
            <a:r>
              <a:rPr lang="en-US" dirty="0" err="1">
                <a:latin typeface="Cambria" panose="02040503050406030204" pitchFamily="18" charset="0"/>
              </a:rPr>
              <a:t>belum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mencapai</a:t>
            </a:r>
            <a:r>
              <a:rPr lang="en-US" dirty="0">
                <a:latin typeface="Cambria" panose="02040503050406030204" pitchFamily="18" charset="0"/>
              </a:rPr>
              <a:t> KKM, </a:t>
            </a:r>
            <a:r>
              <a:rPr lang="en-US" dirty="0" err="1">
                <a:latin typeface="Cambria" panose="02040503050406030204" pitchFamily="18" charset="0"/>
              </a:rPr>
              <a:t>diberi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kesempatan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mengikuti</a:t>
            </a:r>
            <a:r>
              <a:rPr lang="en-US" dirty="0">
                <a:latin typeface="Cambria" panose="02040503050406030204" pitchFamily="18" charset="0"/>
              </a:rPr>
              <a:t> program </a:t>
            </a:r>
            <a:r>
              <a:rPr lang="en-US" b="1" i="1" dirty="0">
                <a:latin typeface="Cambria" panose="02040503050406030204" pitchFamily="18" charset="0"/>
              </a:rPr>
              <a:t>remedial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sepanjang</a:t>
            </a:r>
            <a:r>
              <a:rPr lang="en-US" dirty="0">
                <a:latin typeface="Cambria" panose="02040503050406030204" pitchFamily="18" charset="0"/>
              </a:rPr>
              <a:t> semester yang </a:t>
            </a:r>
            <a:r>
              <a:rPr lang="en-US" dirty="0" err="1">
                <a:latin typeface="Cambria" panose="02040503050406030204" pitchFamily="18" charset="0"/>
              </a:rPr>
              <a:t>diikuti</a:t>
            </a:r>
            <a:r>
              <a:rPr lang="en-US" dirty="0">
                <a:latin typeface="Cambria" panose="02040503050406030204" pitchFamily="18" charset="0"/>
              </a:rPr>
              <a:t>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>
                <a:latin typeface="Cambria" panose="02040503050406030204" pitchFamily="18" charset="0"/>
              </a:rPr>
              <a:t>Peserta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didik</a:t>
            </a:r>
            <a:r>
              <a:rPr lang="en-US" dirty="0">
                <a:latin typeface="Cambria" panose="02040503050406030204" pitchFamily="18" charset="0"/>
              </a:rPr>
              <a:t> yang </a:t>
            </a:r>
            <a:r>
              <a:rPr lang="en-US" dirty="0" err="1">
                <a:latin typeface="Cambria" panose="02040503050406030204" pitchFamily="18" charset="0"/>
              </a:rPr>
              <a:t>sudah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mencapai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atau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melampaui</a:t>
            </a:r>
            <a:r>
              <a:rPr lang="en-US" dirty="0">
                <a:latin typeface="Cambria" panose="02040503050406030204" pitchFamily="18" charset="0"/>
              </a:rPr>
              <a:t> KKM, </a:t>
            </a:r>
            <a:r>
              <a:rPr lang="en-US" dirty="0" err="1">
                <a:latin typeface="Cambria" panose="02040503050406030204" pitchFamily="18" charset="0"/>
              </a:rPr>
              <a:t>diberi</a:t>
            </a:r>
            <a:r>
              <a:rPr lang="en-US" dirty="0">
                <a:latin typeface="Cambria" panose="02040503050406030204" pitchFamily="18" charset="0"/>
              </a:rPr>
              <a:t> program </a:t>
            </a:r>
            <a:r>
              <a:rPr lang="en-US" b="1" i="1" dirty="0" err="1">
                <a:latin typeface="Cambria" panose="02040503050406030204" pitchFamily="18" charset="0"/>
              </a:rPr>
              <a:t>pengayaan</a:t>
            </a:r>
            <a:r>
              <a:rPr lang="en-US" i="1" dirty="0">
                <a:latin typeface="Cambria" panose="02040503050406030204" pitchFamily="18" charset="0"/>
              </a:rPr>
              <a:t>.</a:t>
            </a:r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64441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ambria" panose="02040503050406030204" pitchFamily="18" charset="0"/>
              </a:rPr>
              <a:t>Petunjuk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Teknis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Pengisian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Rapor</a:t>
            </a:r>
            <a:r>
              <a:rPr lang="en-US" dirty="0">
                <a:latin typeface="Cambria" panose="02040503050406030204" pitchFamily="18" charset="0"/>
              </a:rPr>
              <a:t> SMP </a:t>
            </a:r>
            <a:br>
              <a:rPr lang="en-US" dirty="0">
                <a:latin typeface="Cambria" panose="02040503050406030204" pitchFamily="18" charset="0"/>
              </a:rPr>
            </a:b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 err="1">
                <a:latin typeface="Cambria" panose="02040503050406030204" pitchFamily="18" charset="0"/>
              </a:rPr>
              <a:t>Buku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laporan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belajar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diisi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dengan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tulisan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rapi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jelas</a:t>
            </a:r>
            <a:r>
              <a:rPr lang="en-US" dirty="0">
                <a:latin typeface="Cambria" panose="02040503050406030204" pitchFamily="18" charset="0"/>
              </a:rPr>
              <a:t>. </a:t>
            </a:r>
          </a:p>
          <a:p>
            <a:pPr lvl="0"/>
            <a:r>
              <a:rPr lang="en-US" dirty="0">
                <a:latin typeface="Cambria" panose="02040503050406030204" pitchFamily="18" charset="0"/>
              </a:rPr>
              <a:t>Nama </a:t>
            </a:r>
            <a:r>
              <a:rPr lang="en-US" dirty="0" err="1">
                <a:latin typeface="Cambria" panose="02040503050406030204" pitchFamily="18" charset="0"/>
              </a:rPr>
              <a:t>peserta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didik</a:t>
            </a:r>
            <a:r>
              <a:rPr lang="en-US" dirty="0">
                <a:latin typeface="Cambria" panose="02040503050406030204" pitchFamily="18" charset="0"/>
              </a:rPr>
              <a:t> di </a:t>
            </a:r>
            <a:r>
              <a:rPr lang="en-US" dirty="0" err="1">
                <a:latin typeface="Cambria" panose="02040503050406030204" pitchFamily="18" charset="0"/>
              </a:rPr>
              <a:t>halaman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judul</a:t>
            </a:r>
            <a:r>
              <a:rPr lang="en-US" dirty="0">
                <a:latin typeface="Cambria" panose="02040503050406030204" pitchFamily="18" charset="0"/>
              </a:rPr>
              <a:t>, data </a:t>
            </a:r>
            <a:r>
              <a:rPr lang="en-US" dirty="0" err="1">
                <a:latin typeface="Cambria" panose="02040503050406030204" pitchFamily="18" charset="0"/>
              </a:rPr>
              <a:t>satuan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pendidikan</a:t>
            </a:r>
            <a:r>
              <a:rPr lang="en-US" dirty="0">
                <a:latin typeface="Cambria" panose="02040503050406030204" pitchFamily="18" charset="0"/>
              </a:rPr>
              <a:t> di </a:t>
            </a:r>
            <a:r>
              <a:rPr lang="en-US" dirty="0" err="1">
                <a:latin typeface="Cambria" panose="02040503050406030204" pitchFamily="18" charset="0"/>
              </a:rPr>
              <a:t>lembar</a:t>
            </a:r>
            <a:r>
              <a:rPr lang="en-US" dirty="0">
                <a:latin typeface="Cambria" panose="02040503050406030204" pitchFamily="18" charset="0"/>
              </a:rPr>
              <a:t> 2, </a:t>
            </a:r>
            <a:r>
              <a:rPr lang="en-US" dirty="0" err="1">
                <a:latin typeface="Cambria" panose="02040503050406030204" pitchFamily="18" charset="0"/>
              </a:rPr>
              <a:t>serta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petunjuk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penggunaan</a:t>
            </a:r>
            <a:r>
              <a:rPr lang="en-US" dirty="0">
                <a:latin typeface="Cambria" panose="02040503050406030204" pitchFamily="18" charset="0"/>
              </a:rPr>
              <a:t> di </a:t>
            </a:r>
            <a:r>
              <a:rPr lang="en-US" dirty="0" err="1">
                <a:latin typeface="Cambria" panose="02040503050406030204" pitchFamily="18" charset="0"/>
              </a:rPr>
              <a:t>lembar</a:t>
            </a:r>
            <a:r>
              <a:rPr lang="en-US" dirty="0">
                <a:latin typeface="Cambria" panose="02040503050406030204" pitchFamily="18" charset="0"/>
              </a:rPr>
              <a:t> 3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4, </a:t>
            </a:r>
            <a:r>
              <a:rPr lang="en-US" dirty="0" err="1">
                <a:latin typeface="Cambria" panose="02040503050406030204" pitchFamily="18" charset="0"/>
              </a:rPr>
              <a:t>ditulis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menggunakan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huruf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kapital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secara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jelas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rapi</a:t>
            </a:r>
            <a:r>
              <a:rPr lang="en-US" dirty="0">
                <a:latin typeface="Cambria" panose="02040503050406030204" pitchFamily="18" charset="0"/>
              </a:rPr>
              <a:t>. </a:t>
            </a: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Lembar</a:t>
            </a:r>
            <a:r>
              <a:rPr lang="en-US" dirty="0">
                <a:latin typeface="Cambria" panose="02040503050406030204" pitchFamily="18" charset="0"/>
              </a:rPr>
              <a:t> 5 </a:t>
            </a:r>
            <a:r>
              <a:rPr lang="en-US" dirty="0" err="1">
                <a:latin typeface="Cambria" panose="02040503050406030204" pitchFamily="18" charset="0"/>
              </a:rPr>
              <a:t>diisi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dengan</a:t>
            </a:r>
            <a:r>
              <a:rPr lang="en-US" dirty="0">
                <a:latin typeface="Cambria" panose="02040503050406030204" pitchFamily="18" charset="0"/>
              </a:rPr>
              <a:t> data </a:t>
            </a:r>
            <a:r>
              <a:rPr lang="en-US" dirty="0" err="1">
                <a:latin typeface="Cambria" panose="02040503050406030204" pitchFamily="18" charset="0"/>
              </a:rPr>
              <a:t>peserta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didik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dilengkapi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dengan</a:t>
            </a:r>
            <a:r>
              <a:rPr lang="en-US" dirty="0">
                <a:latin typeface="Cambria" panose="02040503050406030204" pitchFamily="18" charset="0"/>
              </a:rPr>
              <a:t> pas </a:t>
            </a:r>
            <a:r>
              <a:rPr lang="en-US" dirty="0" err="1">
                <a:latin typeface="Cambria" panose="02040503050406030204" pitchFamily="18" charset="0"/>
              </a:rPr>
              <a:t>foto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terbaru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berukuran</a:t>
            </a:r>
            <a:r>
              <a:rPr lang="en-US" dirty="0">
                <a:latin typeface="Cambria" panose="02040503050406030204" pitchFamily="18" charset="0"/>
              </a:rPr>
              <a:t> 3 × 4 cm. </a:t>
            </a: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Lembar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capaian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kompetensi</a:t>
            </a:r>
            <a:r>
              <a:rPr lang="en-US" dirty="0">
                <a:latin typeface="Cambria" panose="02040503050406030204" pitchFamily="18" charset="0"/>
              </a:rPr>
              <a:t> semester 1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2 </a:t>
            </a:r>
            <a:r>
              <a:rPr lang="en-US" dirty="0" err="1">
                <a:latin typeface="Cambria" panose="02040503050406030204" pitchFamily="18" charset="0"/>
              </a:rPr>
              <a:t>diisi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dengan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Identitas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satuan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pendidikan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identitas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peserta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didik</a:t>
            </a:r>
            <a:r>
              <a:rPr lang="en-US" dirty="0">
                <a:latin typeface="Cambria" panose="02040503050406030204" pitchFamily="18" charset="0"/>
              </a:rPr>
              <a:t>. </a:t>
            </a: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Pada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kolom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pengetahuan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keterampilan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diisi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dengan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perolehan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nilai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dari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tiap</a:t>
            </a:r>
            <a:r>
              <a:rPr lang="en-US" dirty="0">
                <a:latin typeface="Cambria" panose="02040503050406030204" pitchFamily="18" charset="0"/>
              </a:rPr>
              <a:t> guru </a:t>
            </a:r>
            <a:r>
              <a:rPr lang="en-US" dirty="0" err="1">
                <a:latin typeface="Cambria" panose="02040503050406030204" pitchFamily="18" charset="0"/>
              </a:rPr>
              <a:t>mata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pelajaran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pada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kolom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pengetahuan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keterampilan</a:t>
            </a:r>
            <a:r>
              <a:rPr lang="en-US" dirty="0">
                <a:latin typeface="Cambria" panose="02040503050406030204" pitchFamily="18" charset="0"/>
              </a:rPr>
              <a:t>. </a:t>
            </a:r>
          </a:p>
          <a:p>
            <a:pPr marL="0" indent="0">
              <a:buNone/>
            </a:pPr>
            <a:endParaRPr lang="en-US" dirty="0"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Cambria" panose="02040503050406030204" pitchFamily="18" charset="0"/>
              </a:rPr>
              <a:t>Contoh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modul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halaman</a:t>
            </a:r>
            <a:r>
              <a:rPr lang="en-US" dirty="0">
                <a:latin typeface="Cambria" panose="02040503050406030204" pitchFamily="18" charset="0"/>
              </a:rPr>
              <a:t> 47</a:t>
            </a:r>
          </a:p>
        </p:txBody>
      </p:sp>
    </p:spTree>
    <p:extLst>
      <p:ext uri="{BB962C8B-B14F-4D97-AF65-F5344CB8AC3E}">
        <p14:creationId xmlns:p14="http://schemas.microsoft.com/office/powerpoint/2010/main" val="426568875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err="1">
                <a:latin typeface="Cambria" panose="02040503050406030204" pitchFamily="18" charset="0"/>
              </a:rPr>
              <a:t>Pelaporan</a:t>
            </a:r>
            <a:r>
              <a:rPr lang="en-US" sz="2400" dirty="0">
                <a:latin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</a:rPr>
              <a:t>Hasil</a:t>
            </a:r>
            <a:r>
              <a:rPr lang="en-US" sz="2400" dirty="0">
                <a:latin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</a:rPr>
              <a:t>Penilaian</a:t>
            </a:r>
            <a:r>
              <a:rPr lang="en-US" sz="2400" dirty="0">
                <a:latin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</a:rPr>
              <a:t>Pembelajaran</a:t>
            </a:r>
            <a:r>
              <a:rPr lang="en-US" sz="2400" dirty="0">
                <a:latin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</a:rPr>
              <a:t>dalam</a:t>
            </a:r>
            <a:r>
              <a:rPr lang="en-US" sz="2400" dirty="0">
                <a:latin typeface="Cambria" panose="02040503050406030204" pitchFamily="18" charset="0"/>
              </a:rPr>
              <a:t> </a:t>
            </a:r>
            <a:r>
              <a:rPr lang="en-US" sz="2400" dirty="0" err="1">
                <a:latin typeface="Cambria" panose="02040503050406030204" pitchFamily="18" charset="0"/>
              </a:rPr>
              <a:t>Rapor</a:t>
            </a:r>
            <a:br>
              <a:rPr lang="en-US" sz="2400" dirty="0">
                <a:latin typeface="Cambria" panose="02040503050406030204" pitchFamily="18" charset="0"/>
              </a:rPr>
            </a:br>
            <a:endParaRPr lang="en-US" sz="2400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d-ID" dirty="0">
                <a:latin typeface="Cambria" panose="02040503050406030204" pitchFamily="18" charset="0"/>
              </a:rPr>
              <a:t>Contoh Pengolahan Nilai Peserta Didik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id-ID" dirty="0">
                <a:latin typeface="Cambria" panose="02040503050406030204" pitchFamily="18" charset="0"/>
              </a:rPr>
              <a:t>Aspek Pengetahuan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hal</a:t>
            </a:r>
            <a:r>
              <a:rPr lang="en-US" dirty="0">
                <a:latin typeface="Cambria" panose="02040503050406030204" pitchFamily="18" charset="0"/>
              </a:rPr>
              <a:t> 50</a:t>
            </a:r>
          </a:p>
          <a:p>
            <a:pPr marL="0" indent="0">
              <a:buNone/>
            </a:pPr>
            <a:r>
              <a:rPr lang="en-US" dirty="0">
                <a:latin typeface="Cambria" panose="02040503050406030204" pitchFamily="18" charset="0"/>
              </a:rPr>
              <a:t>Contoh </a:t>
            </a:r>
            <a:r>
              <a:rPr lang="id-ID" dirty="0">
                <a:latin typeface="Cambria" panose="02040503050406030204" pitchFamily="18" charset="0"/>
              </a:rPr>
              <a:t>Pengolahan Nilai Peserta Didik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id-ID" dirty="0">
                <a:latin typeface="Cambria" panose="02040503050406030204" pitchFamily="18" charset="0"/>
              </a:rPr>
              <a:t>Aspek </a:t>
            </a:r>
            <a:r>
              <a:rPr lang="en-US" dirty="0" err="1">
                <a:latin typeface="Cambria" panose="02040503050406030204" pitchFamily="18" charset="0"/>
              </a:rPr>
              <a:t>Keterampilan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hal</a:t>
            </a:r>
            <a:r>
              <a:rPr lang="en-US" dirty="0">
                <a:latin typeface="Cambria" panose="02040503050406030204" pitchFamily="18" charset="0"/>
              </a:rPr>
              <a:t> 53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25017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err="1">
                <a:latin typeface="Cambria" panose="02040503050406030204" pitchFamily="18" charset="0"/>
              </a:rPr>
              <a:t>Pembelajaran</a:t>
            </a:r>
            <a:r>
              <a:rPr lang="en-US" dirty="0">
                <a:latin typeface="Cambria" panose="02040503050406030204" pitchFamily="18" charset="0"/>
              </a:rPr>
              <a:t> Remedial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Pengayaan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err="1">
                <a:latin typeface="Cambria" panose="02040503050406030204" pitchFamily="18" charset="0"/>
              </a:rPr>
              <a:t>Bentuk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 err="1">
                <a:latin typeface="Cambria" panose="02040503050406030204" pitchFamily="18" charset="0"/>
              </a:rPr>
              <a:t>Pelaksanaan</a:t>
            </a:r>
            <a:r>
              <a:rPr lang="en-US" b="1" dirty="0">
                <a:latin typeface="Cambria" panose="02040503050406030204" pitchFamily="18" charset="0"/>
              </a:rPr>
              <a:t> Remedial</a:t>
            </a: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Pemberian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pembelajaran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ulang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dengan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metode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media yang </a:t>
            </a:r>
            <a:r>
              <a:rPr lang="en-US" dirty="0" err="1">
                <a:latin typeface="Cambria" panose="02040503050406030204" pitchFamily="18" charset="0"/>
              </a:rPr>
              <a:t>berbeda</a:t>
            </a:r>
            <a:r>
              <a:rPr lang="en-US" dirty="0">
                <a:latin typeface="Cambria" panose="02040503050406030204" pitchFamily="18" charset="0"/>
              </a:rPr>
              <a:t>. </a:t>
            </a: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Pemberian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bimbingan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secara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khusus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misalnya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bimbingan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perorangan</a:t>
            </a:r>
            <a:r>
              <a:rPr lang="en-US" dirty="0">
                <a:latin typeface="Cambria" panose="02040503050406030204" pitchFamily="18" charset="0"/>
              </a:rPr>
              <a:t>. </a:t>
            </a: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Pemberian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tugas-tugas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latihan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secara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khusus</a:t>
            </a:r>
            <a:r>
              <a:rPr lang="en-US" dirty="0">
                <a:latin typeface="Cambria" panose="02040503050406030204" pitchFamily="18" charset="0"/>
              </a:rPr>
              <a:t>. </a:t>
            </a: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Pemanfaatan</a:t>
            </a:r>
            <a:r>
              <a:rPr lang="en-US" dirty="0">
                <a:latin typeface="Cambria" panose="02040503050406030204" pitchFamily="18" charset="0"/>
              </a:rPr>
              <a:t> tutor </a:t>
            </a:r>
            <a:r>
              <a:rPr lang="en-US" dirty="0" err="1">
                <a:latin typeface="Cambria" panose="02040503050406030204" pitchFamily="18" charset="0"/>
              </a:rPr>
              <a:t>sebaya</a:t>
            </a:r>
            <a:r>
              <a:rPr lang="en-US" dirty="0">
                <a:latin typeface="Cambria" panose="02040503050406030204" pitchFamily="18" charset="0"/>
              </a:rPr>
              <a:t>. </a:t>
            </a:r>
          </a:p>
          <a:p>
            <a:pPr marL="0" lvl="0" indent="0">
              <a:buNone/>
            </a:pPr>
            <a:r>
              <a:rPr lang="en-US" b="1" dirty="0" err="1">
                <a:latin typeface="Cambria" panose="02040503050406030204" pitchFamily="18" charset="0"/>
              </a:rPr>
              <a:t>Bentuk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 err="1">
                <a:latin typeface="Cambria" panose="02040503050406030204" pitchFamily="18" charset="0"/>
              </a:rPr>
              <a:t>Pelaksanaan</a:t>
            </a:r>
            <a:r>
              <a:rPr lang="en-US" b="1" dirty="0">
                <a:latin typeface="Cambria" panose="02040503050406030204" pitchFamily="18" charset="0"/>
              </a:rPr>
              <a:t> </a:t>
            </a:r>
            <a:r>
              <a:rPr lang="en-US" b="1" dirty="0" err="1">
                <a:latin typeface="Cambria" panose="02040503050406030204" pitchFamily="18" charset="0"/>
              </a:rPr>
              <a:t>Pengayaan</a:t>
            </a:r>
            <a:endParaRPr lang="en-US" b="1" dirty="0">
              <a:latin typeface="Cambria" panose="02040503050406030204" pitchFamily="18" charset="0"/>
            </a:endParaRPr>
          </a:p>
          <a:p>
            <a:pPr lvl="0" hangingPunct="0"/>
            <a:r>
              <a:rPr lang="en-US" dirty="0" err="1">
                <a:latin typeface="Cambria" panose="02040503050406030204" pitchFamily="18" charset="0"/>
              </a:rPr>
              <a:t>Belajar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kelompok</a:t>
            </a:r>
            <a:r>
              <a:rPr lang="en-US" dirty="0">
                <a:latin typeface="Cambria" panose="02040503050406030204" pitchFamily="18" charset="0"/>
              </a:rPr>
              <a:t>.</a:t>
            </a:r>
          </a:p>
          <a:p>
            <a:pPr lvl="0" hangingPunct="0"/>
            <a:r>
              <a:rPr lang="en-US" dirty="0" err="1">
                <a:latin typeface="Cambria" panose="02040503050406030204" pitchFamily="18" charset="0"/>
              </a:rPr>
              <a:t>Belajar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mandiri</a:t>
            </a:r>
            <a:r>
              <a:rPr lang="en-US" dirty="0">
                <a:latin typeface="Cambria" panose="02040503050406030204" pitchFamily="18" charset="0"/>
              </a:rPr>
              <a:t>.</a:t>
            </a:r>
          </a:p>
          <a:p>
            <a:r>
              <a:rPr lang="en-US" dirty="0" err="1">
                <a:latin typeface="Cambria" panose="02040503050406030204" pitchFamily="18" charset="0"/>
              </a:rPr>
              <a:t>pembelajaran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berbasis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tema</a:t>
            </a:r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09976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err="1">
                <a:latin typeface="Cambria" panose="02040503050406030204" pitchFamily="18" charset="0"/>
              </a:rPr>
              <a:t>Kriteria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Kenaikan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Kelas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1900" dirty="0">
                <a:latin typeface="Cambria" panose="02040503050406030204" pitchFamily="18" charset="0"/>
              </a:rPr>
              <a:t>P</a:t>
            </a:r>
            <a:r>
              <a:rPr lang="id-ID" sz="1900" dirty="0">
                <a:latin typeface="Cambria" panose="02040503050406030204" pitchFamily="18" charset="0"/>
              </a:rPr>
              <a:t>anduan Penilaian oleh Pendidik dan Satuan Pendidikan untuk Sekolah Menengah Pertama – Direktorat Jendral Dikdasmen, (Desember 2016), p</a:t>
            </a:r>
            <a:r>
              <a:rPr lang="en-US" sz="1900" dirty="0" err="1">
                <a:latin typeface="Cambria" panose="02040503050406030204" pitchFamily="18" charset="0"/>
              </a:rPr>
              <a:t>eserta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didik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dinyatakan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b="1" dirty="0">
                <a:latin typeface="Cambria" panose="02040503050406030204" pitchFamily="18" charset="0"/>
              </a:rPr>
              <a:t>naik </a:t>
            </a:r>
            <a:r>
              <a:rPr lang="en-US" sz="1900" b="1" dirty="0" err="1">
                <a:latin typeface="Cambria" panose="02040503050406030204" pitchFamily="18" charset="0"/>
              </a:rPr>
              <a:t>kelas</a:t>
            </a:r>
            <a:r>
              <a:rPr lang="en-US" sz="1900" b="1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apabila</a:t>
            </a:r>
            <a:r>
              <a:rPr lang="en-US" sz="1900" dirty="0">
                <a:latin typeface="Cambria" panose="02040503050406030204" pitchFamily="18" charset="0"/>
              </a:rPr>
              <a:t>:</a:t>
            </a:r>
          </a:p>
          <a:p>
            <a:pPr lvl="0" hangingPunct="0"/>
            <a:r>
              <a:rPr lang="en-US" sz="1900" dirty="0" err="1">
                <a:latin typeface="Cambria" panose="02040503050406030204" pitchFamily="18" charset="0"/>
              </a:rPr>
              <a:t>Menyelesaikan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seluruh</a:t>
            </a:r>
            <a:r>
              <a:rPr lang="en-US" sz="1900" dirty="0">
                <a:latin typeface="Cambria" panose="02040503050406030204" pitchFamily="18" charset="0"/>
              </a:rPr>
              <a:t> program </a:t>
            </a:r>
            <a:r>
              <a:rPr lang="en-US" sz="1900" dirty="0" err="1">
                <a:latin typeface="Cambria" panose="02040503050406030204" pitchFamily="18" charset="0"/>
              </a:rPr>
              <a:t>pembelajaran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dalam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dua</a:t>
            </a:r>
            <a:r>
              <a:rPr lang="en-US" sz="1900" dirty="0">
                <a:latin typeface="Cambria" panose="02040503050406030204" pitchFamily="18" charset="0"/>
              </a:rPr>
              <a:t> semester </a:t>
            </a:r>
            <a:r>
              <a:rPr lang="en-US" sz="1900" dirty="0" err="1">
                <a:latin typeface="Cambria" panose="02040503050406030204" pitchFamily="18" charset="0"/>
              </a:rPr>
              <a:t>pada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tahun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pelajaran</a:t>
            </a:r>
            <a:r>
              <a:rPr lang="en-US" sz="1900" dirty="0">
                <a:latin typeface="Cambria" panose="02040503050406030204" pitchFamily="18" charset="0"/>
              </a:rPr>
              <a:t> yang </a:t>
            </a:r>
            <a:r>
              <a:rPr lang="en-US" sz="1900" dirty="0" err="1">
                <a:latin typeface="Cambria" panose="02040503050406030204" pitchFamily="18" charset="0"/>
              </a:rPr>
              <a:t>diikuti</a:t>
            </a:r>
            <a:r>
              <a:rPr lang="en-US" sz="1900" dirty="0">
                <a:latin typeface="Cambria" panose="02040503050406030204" pitchFamily="18" charset="0"/>
              </a:rPr>
              <a:t>.</a:t>
            </a:r>
          </a:p>
          <a:p>
            <a:pPr lvl="0" hangingPunct="0"/>
            <a:r>
              <a:rPr lang="en-US" sz="1900" dirty="0" err="1">
                <a:latin typeface="Cambria" panose="02040503050406030204" pitchFamily="18" charset="0"/>
              </a:rPr>
              <a:t>Deskripsi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sikap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sekurang-kurangnya</a:t>
            </a:r>
            <a:r>
              <a:rPr lang="en-US" sz="1900" dirty="0">
                <a:latin typeface="Cambria" panose="02040503050406030204" pitchFamily="18" charset="0"/>
              </a:rPr>
              <a:t> minimal </a:t>
            </a:r>
            <a:r>
              <a:rPr lang="en-US" sz="1900" b="1" dirty="0">
                <a:latin typeface="Cambria" panose="02040503050406030204" pitchFamily="18" charset="0"/>
              </a:rPr>
              <a:t>BAIK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yaitu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memenuhi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indikator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kompetensi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sesuai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dengan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kriteria</a:t>
            </a:r>
            <a:r>
              <a:rPr lang="en-US" sz="1900" dirty="0">
                <a:latin typeface="Cambria" panose="02040503050406030204" pitchFamily="18" charset="0"/>
              </a:rPr>
              <a:t> yang </a:t>
            </a:r>
            <a:r>
              <a:rPr lang="en-US" sz="1900" dirty="0" err="1">
                <a:latin typeface="Cambria" panose="02040503050406030204" pitchFamily="18" charset="0"/>
              </a:rPr>
              <a:t>ditetapkan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oleh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satuan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pendidikan</a:t>
            </a:r>
            <a:r>
              <a:rPr lang="en-US" sz="1900" dirty="0">
                <a:latin typeface="Cambria" panose="02040503050406030204" pitchFamily="18" charset="0"/>
              </a:rPr>
              <a:t>.</a:t>
            </a:r>
          </a:p>
          <a:p>
            <a:pPr lvl="0" hangingPunct="0"/>
            <a:r>
              <a:rPr lang="en-US" sz="1900" dirty="0" err="1">
                <a:latin typeface="Cambria" panose="02040503050406030204" pitchFamily="18" charset="0"/>
              </a:rPr>
              <a:t>Deskripsi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kegiatan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ekstrakurikuler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pendidikan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kepramukaan</a:t>
            </a:r>
            <a:r>
              <a:rPr lang="en-US" sz="1900" dirty="0">
                <a:latin typeface="Cambria" panose="02040503050406030204" pitchFamily="18" charset="0"/>
              </a:rPr>
              <a:t> minimal </a:t>
            </a:r>
            <a:r>
              <a:rPr lang="en-US" sz="1900" b="1" dirty="0">
                <a:latin typeface="Cambria" panose="02040503050406030204" pitchFamily="18" charset="0"/>
              </a:rPr>
              <a:t>BAIK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sesuai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dengan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kriteria</a:t>
            </a:r>
            <a:r>
              <a:rPr lang="en-US" sz="1900" dirty="0">
                <a:latin typeface="Cambria" panose="02040503050406030204" pitchFamily="18" charset="0"/>
              </a:rPr>
              <a:t> yang </a:t>
            </a:r>
            <a:r>
              <a:rPr lang="en-US" sz="1900" dirty="0" err="1">
                <a:latin typeface="Cambria" panose="02040503050406030204" pitchFamily="18" charset="0"/>
              </a:rPr>
              <a:t>ditetapkan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oleh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satuan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pendidikan</a:t>
            </a:r>
            <a:r>
              <a:rPr lang="en-US" sz="1900" dirty="0">
                <a:latin typeface="Cambria" panose="02040503050406030204" pitchFamily="18" charset="0"/>
              </a:rPr>
              <a:t>.</a:t>
            </a:r>
          </a:p>
          <a:p>
            <a:pPr lvl="0" hangingPunct="0"/>
            <a:r>
              <a:rPr lang="en-US" sz="1900" dirty="0" err="1">
                <a:latin typeface="Cambria" panose="02040503050406030204" pitchFamily="18" charset="0"/>
              </a:rPr>
              <a:t>Tidak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memiliki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lebih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dari</a:t>
            </a:r>
            <a:r>
              <a:rPr lang="en-US" sz="1900" dirty="0">
                <a:latin typeface="Cambria" panose="02040503050406030204" pitchFamily="18" charset="0"/>
              </a:rPr>
              <a:t> 2 (</a:t>
            </a:r>
            <a:r>
              <a:rPr lang="en-US" sz="1900" dirty="0" err="1">
                <a:latin typeface="Cambria" panose="02040503050406030204" pitchFamily="18" charset="0"/>
              </a:rPr>
              <a:t>dua</a:t>
            </a:r>
            <a:r>
              <a:rPr lang="en-US" sz="1900" dirty="0">
                <a:latin typeface="Cambria" panose="02040503050406030204" pitchFamily="18" charset="0"/>
              </a:rPr>
              <a:t>) </a:t>
            </a:r>
            <a:r>
              <a:rPr lang="en-US" sz="1900" dirty="0" err="1">
                <a:latin typeface="Cambria" panose="02040503050406030204" pitchFamily="18" charset="0"/>
              </a:rPr>
              <a:t>mata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pelajaran</a:t>
            </a:r>
            <a:r>
              <a:rPr lang="en-US" sz="1900" dirty="0">
                <a:latin typeface="Cambria" panose="02040503050406030204" pitchFamily="18" charset="0"/>
              </a:rPr>
              <a:t> yang </a:t>
            </a:r>
            <a:r>
              <a:rPr lang="en-US" sz="1900" dirty="0" err="1">
                <a:latin typeface="Cambria" panose="02040503050406030204" pitchFamily="18" charset="0"/>
              </a:rPr>
              <a:t>masing-masing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nilai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pengetahuan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dan</a:t>
            </a:r>
            <a:r>
              <a:rPr lang="en-US" sz="1900" dirty="0">
                <a:latin typeface="Cambria" panose="02040503050406030204" pitchFamily="18" charset="0"/>
              </a:rPr>
              <a:t>/</a:t>
            </a:r>
            <a:r>
              <a:rPr lang="en-US" sz="1900" dirty="0" err="1">
                <a:latin typeface="Cambria" panose="02040503050406030204" pitchFamily="18" charset="0"/>
              </a:rPr>
              <a:t>atau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keterampilan</a:t>
            </a:r>
            <a:r>
              <a:rPr lang="en-US" sz="1900" dirty="0">
                <a:latin typeface="Cambria" panose="02040503050406030204" pitchFamily="18" charset="0"/>
              </a:rPr>
              <a:t> di </a:t>
            </a:r>
            <a:r>
              <a:rPr lang="en-US" sz="1900" dirty="0" err="1">
                <a:latin typeface="Cambria" panose="02040503050406030204" pitchFamily="18" charset="0"/>
              </a:rPr>
              <a:t>bawah</a:t>
            </a:r>
            <a:r>
              <a:rPr lang="en-US" sz="1900" dirty="0">
                <a:latin typeface="Cambria" panose="02040503050406030204" pitchFamily="18" charset="0"/>
              </a:rPr>
              <a:t> KKM. </a:t>
            </a:r>
            <a:r>
              <a:rPr lang="en-US" sz="1900" dirty="0" err="1">
                <a:latin typeface="Cambria" panose="02040503050406030204" pitchFamily="18" charset="0"/>
              </a:rPr>
              <a:t>Apabila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ada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mata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pelajaran</a:t>
            </a:r>
            <a:r>
              <a:rPr lang="en-US" sz="1900" dirty="0">
                <a:latin typeface="Cambria" panose="02040503050406030204" pitchFamily="18" charset="0"/>
              </a:rPr>
              <a:t> yang </a:t>
            </a:r>
            <a:r>
              <a:rPr lang="en-US" sz="1900" dirty="0" err="1">
                <a:latin typeface="Cambria" panose="02040503050406030204" pitchFamily="18" charset="0"/>
              </a:rPr>
              <a:t>tidak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mencapai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ketuntasan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belajar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pada</a:t>
            </a:r>
            <a:r>
              <a:rPr lang="en-US" sz="1900" dirty="0">
                <a:latin typeface="Cambria" panose="02040503050406030204" pitchFamily="18" charset="0"/>
              </a:rPr>
              <a:t> semester </a:t>
            </a:r>
            <a:r>
              <a:rPr lang="en-US" sz="1900" dirty="0" err="1">
                <a:latin typeface="Cambria" panose="02040503050406030204" pitchFamily="18" charset="0"/>
              </a:rPr>
              <a:t>ganjil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dan</a:t>
            </a:r>
            <a:r>
              <a:rPr lang="en-US" sz="1900" dirty="0">
                <a:latin typeface="Cambria" panose="02040503050406030204" pitchFamily="18" charset="0"/>
              </a:rPr>
              <a:t>/</a:t>
            </a:r>
            <a:r>
              <a:rPr lang="en-US" sz="1900" dirty="0" err="1">
                <a:latin typeface="Cambria" panose="02040503050406030204" pitchFamily="18" charset="0"/>
              </a:rPr>
              <a:t>atau</a:t>
            </a:r>
            <a:r>
              <a:rPr lang="en-US" sz="1900" dirty="0">
                <a:latin typeface="Cambria" panose="02040503050406030204" pitchFamily="18" charset="0"/>
              </a:rPr>
              <a:t> semester </a:t>
            </a:r>
            <a:r>
              <a:rPr lang="en-US" sz="1900" dirty="0" err="1">
                <a:latin typeface="Cambria" panose="02040503050406030204" pitchFamily="18" charset="0"/>
              </a:rPr>
              <a:t>genap</a:t>
            </a:r>
            <a:r>
              <a:rPr lang="en-US" sz="1900" dirty="0">
                <a:latin typeface="Cambria" panose="02040503050406030204" pitchFamily="18" charset="0"/>
              </a:rPr>
              <a:t>, </a:t>
            </a:r>
            <a:r>
              <a:rPr lang="en-US" sz="1900" dirty="0" err="1">
                <a:latin typeface="Cambria" panose="02040503050406030204" pitchFamily="18" charset="0"/>
              </a:rPr>
              <a:t>nilai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akhir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diambil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dari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rerata</a:t>
            </a:r>
            <a:r>
              <a:rPr lang="en-US" sz="1900" dirty="0">
                <a:latin typeface="Cambria" panose="02040503050406030204" pitchFamily="18" charset="0"/>
              </a:rPr>
              <a:t> semester </a:t>
            </a:r>
            <a:r>
              <a:rPr lang="en-US" sz="1900" dirty="0" err="1">
                <a:latin typeface="Cambria" panose="02040503050406030204" pitchFamily="18" charset="0"/>
              </a:rPr>
              <a:t>ganjil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dan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genap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pada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mata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pelajaran</a:t>
            </a:r>
            <a:r>
              <a:rPr lang="en-US" sz="1900" dirty="0">
                <a:latin typeface="Cambria" panose="02040503050406030204" pitchFamily="18" charset="0"/>
              </a:rPr>
              <a:t> yang </a:t>
            </a:r>
            <a:r>
              <a:rPr lang="en-US" sz="1900" dirty="0" err="1">
                <a:latin typeface="Cambria" panose="02040503050406030204" pitchFamily="18" charset="0"/>
              </a:rPr>
              <a:t>sama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pada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tahun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pelajaran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tersebut</a:t>
            </a:r>
            <a:r>
              <a:rPr lang="en-US" sz="1900" dirty="0">
                <a:latin typeface="Cambria" panose="02040503050406030204" pitchFamily="18" charset="0"/>
              </a:rPr>
              <a:t>.</a:t>
            </a:r>
          </a:p>
          <a:p>
            <a:pPr lvl="0" hangingPunct="0"/>
            <a:r>
              <a:rPr lang="en-US" sz="1900" dirty="0" err="1">
                <a:latin typeface="Cambria" panose="02040503050406030204" pitchFamily="18" charset="0"/>
              </a:rPr>
              <a:t>Satuan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pendidikan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dapat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menambahkan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kriteria</a:t>
            </a:r>
            <a:r>
              <a:rPr lang="en-US" sz="1900" dirty="0">
                <a:latin typeface="Cambria" panose="02040503050406030204" pitchFamily="18" charset="0"/>
              </a:rPr>
              <a:t> lain </a:t>
            </a:r>
            <a:r>
              <a:rPr lang="en-US" sz="1900" dirty="0" err="1">
                <a:latin typeface="Cambria" panose="02040503050406030204" pitchFamily="18" charset="0"/>
              </a:rPr>
              <a:t>sesuai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dengan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kebutuhan</a:t>
            </a:r>
            <a:r>
              <a:rPr lang="en-US" sz="1900" dirty="0">
                <a:latin typeface="Cambria" panose="02040503050406030204" pitchFamily="18" charset="0"/>
              </a:rPr>
              <a:t> </a:t>
            </a:r>
            <a:r>
              <a:rPr lang="en-US" sz="1900" dirty="0" err="1">
                <a:latin typeface="Cambria" panose="02040503050406030204" pitchFamily="18" charset="0"/>
              </a:rPr>
              <a:t>masing-masing</a:t>
            </a:r>
            <a:r>
              <a:rPr lang="en-US" sz="1900" dirty="0">
                <a:latin typeface="Cambria" panose="02040503050406030204" pitchFamily="18" charset="0"/>
              </a:rPr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2083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ambria" panose="02040503050406030204" pitchFamily="18" charset="0"/>
              </a:rPr>
              <a:t>Aktivitas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Pembelajaran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br>
              <a:rPr lang="en-US" dirty="0">
                <a:latin typeface="Cambria" panose="02040503050406030204" pitchFamily="18" charset="0"/>
              </a:rPr>
            </a:b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d-ID" b="1" dirty="0">
                <a:latin typeface="Cambria" panose="02040503050406030204" pitchFamily="18" charset="0"/>
              </a:rPr>
              <a:t>LK 03:  Ketuntasan Belajar, Pelaporan, dan Pemanfaatan Hasil Penilaian </a:t>
            </a:r>
            <a:endParaRPr lang="en-US" dirty="0"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00415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ambria" panose="02040503050406030204" pitchFamily="18" charset="0"/>
              </a:rPr>
              <a:t>Latihan</a:t>
            </a:r>
            <a:r>
              <a:rPr lang="en-US" dirty="0">
                <a:latin typeface="Cambria" panose="02040503050406030204" pitchFamily="18" charset="0"/>
              </a:rPr>
              <a:t> KP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err="1">
                <a:latin typeface="Cambria" panose="02040503050406030204" pitchFamily="18" charset="0"/>
              </a:rPr>
              <a:t>Faktor-faktor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apa</a:t>
            </a:r>
            <a:r>
              <a:rPr lang="en-US" dirty="0">
                <a:latin typeface="Cambria" panose="02040503050406030204" pitchFamily="18" charset="0"/>
              </a:rPr>
              <a:t> yang </a:t>
            </a:r>
            <a:r>
              <a:rPr lang="en-US" dirty="0" err="1">
                <a:latin typeface="Cambria" panose="02040503050406030204" pitchFamily="18" charset="0"/>
              </a:rPr>
              <a:t>menentukan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dalam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penetapan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kriteria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ketuntasan</a:t>
            </a:r>
            <a:r>
              <a:rPr lang="en-US" dirty="0">
                <a:latin typeface="Cambria" panose="02040503050406030204" pitchFamily="18" charset="0"/>
              </a:rPr>
              <a:t> minimal (KKM)? </a:t>
            </a:r>
            <a:r>
              <a:rPr lang="en-US" dirty="0" err="1">
                <a:latin typeface="Cambria" panose="02040503050406030204" pitchFamily="18" charset="0"/>
              </a:rPr>
              <a:t>Jelaskan</a:t>
            </a:r>
            <a:r>
              <a:rPr lang="en-US" dirty="0">
                <a:latin typeface="Cambria" panose="02040503050406030204" pitchFamily="18" charset="0"/>
              </a:rPr>
              <a:t>!</a:t>
            </a: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Jelaskan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maksud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dari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pengayaan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remedial </a:t>
            </a:r>
            <a:r>
              <a:rPr lang="en-US" dirty="0" err="1">
                <a:latin typeface="Cambria" panose="02040503050406030204" pitchFamily="18" charset="0"/>
              </a:rPr>
              <a:t>dalam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pembelajaran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matematika</a:t>
            </a:r>
            <a:r>
              <a:rPr lang="en-US" dirty="0">
                <a:latin typeface="Cambria" panose="02040503050406030204" pitchFamily="18" charset="0"/>
              </a:rPr>
              <a:t>? Kapan </a:t>
            </a:r>
            <a:r>
              <a:rPr lang="en-US" dirty="0" err="1">
                <a:latin typeface="Cambria" panose="02040503050406030204" pitchFamily="18" charset="0"/>
              </a:rPr>
              <a:t>kegiatan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tersebut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dilakukan</a:t>
            </a:r>
            <a:r>
              <a:rPr lang="en-US" dirty="0">
                <a:latin typeface="Cambria" panose="02040503050406030204" pitchFamily="18" charset="0"/>
              </a:rPr>
              <a:t>?</a:t>
            </a:r>
          </a:p>
          <a:p>
            <a:pPr lvl="0"/>
            <a:r>
              <a:rPr lang="en-US" dirty="0">
                <a:latin typeface="Cambria" panose="02040503050406030204" pitchFamily="18" charset="0"/>
              </a:rPr>
              <a:t>Data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dapat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dimanfaatkan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oleh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berbagai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pihak</a:t>
            </a:r>
            <a:r>
              <a:rPr lang="en-US" dirty="0">
                <a:latin typeface="Cambria" panose="02040503050406030204" pitchFamily="18" charset="0"/>
              </a:rPr>
              <a:t>. </a:t>
            </a:r>
            <a:r>
              <a:rPr lang="en-US" dirty="0" err="1">
                <a:latin typeface="Cambria" panose="02040503050406030204" pitchFamily="18" charset="0"/>
              </a:rPr>
              <a:t>Oleh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siapa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saja</a:t>
            </a:r>
            <a:r>
              <a:rPr lang="en-US" dirty="0">
                <a:latin typeface="Cambria" panose="02040503050406030204" pitchFamily="18" charset="0"/>
              </a:rPr>
              <a:t> data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dimanfaatkan</a:t>
            </a:r>
            <a:r>
              <a:rPr lang="en-US" dirty="0">
                <a:latin typeface="Cambria" panose="02040503050406030204" pitchFamily="18" charset="0"/>
              </a:rPr>
              <a:t>? </a:t>
            </a:r>
            <a:r>
              <a:rPr lang="en-US" dirty="0" err="1">
                <a:latin typeface="Cambria" panose="02040503050406030204" pitchFamily="18" charset="0"/>
              </a:rPr>
              <a:t>Coba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Anda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jelaskan</a:t>
            </a:r>
            <a:r>
              <a:rPr lang="en-US" dirty="0">
                <a:latin typeface="Cambria" panose="02040503050406030204" pitchFamily="18" charset="0"/>
              </a:rPr>
              <a:t>!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69251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ambria" panose="02040503050406030204" pitchFamily="18" charset="0"/>
              </a:rPr>
              <a:t>Terima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Kasih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815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err="1">
                <a:latin typeface="Cambria" panose="02040503050406030204" pitchFamily="18" charset="0"/>
              </a:rPr>
              <a:t>Tujuan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>
                <a:latin typeface="Cambria" panose="02040503050406030204" pitchFamily="18" charset="0"/>
              </a:rPr>
              <a:t>Peserta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memiliki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pemahaman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mengenai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konsep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aspek-aspek</a:t>
            </a:r>
            <a:r>
              <a:rPr lang="en-US" dirty="0">
                <a:latin typeface="Cambria" panose="02040503050406030204" pitchFamily="18" charset="0"/>
              </a:rPr>
              <a:t> proses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belajar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matematika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serta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prosedur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pengolahan</a:t>
            </a:r>
            <a:r>
              <a:rPr lang="en-US" dirty="0">
                <a:latin typeface="Cambria" panose="02040503050406030204" pitchFamily="18" charset="0"/>
              </a:rPr>
              <a:t> data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ketuntasan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belajar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pelaporan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pemanfaatan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dalam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pembelajaran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matematika</a:t>
            </a:r>
            <a:endParaRPr lang="en-US" sz="2400" dirty="0">
              <a:latin typeface="Cambria" panose="02040503050406030204" pitchFamily="18" charset="0"/>
            </a:endParaRPr>
          </a:p>
          <a:p>
            <a:pPr marL="0" indent="0" algn="r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53801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err="1">
                <a:latin typeface="Cambria" panose="02040503050406030204" pitchFamily="18" charset="0"/>
              </a:rPr>
              <a:t>Tujuan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>
                <a:latin typeface="Cambria" panose="02040503050406030204" pitchFamily="18" charset="0"/>
              </a:rPr>
              <a:t>Setelah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melaksanakan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pembelajaran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peserta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diklat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diharapkan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dapat</a:t>
            </a:r>
            <a:endParaRPr lang="en-US" dirty="0"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Cambria" panose="02040503050406030204" pitchFamily="18" charset="0"/>
              </a:rPr>
              <a:t>KP1</a:t>
            </a:r>
            <a:r>
              <a:rPr lang="en-US" dirty="0">
                <a:latin typeface="Cambria" panose="02040503050406030204" pitchFamily="18" charset="0"/>
              </a:rPr>
              <a:t>:</a:t>
            </a: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Menjelaskan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pengertian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pengukuran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evaluasi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dalam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pembelajaran</a:t>
            </a:r>
            <a:endParaRPr lang="en-US" dirty="0">
              <a:latin typeface="Cambria" panose="02040503050406030204" pitchFamily="18" charset="0"/>
            </a:endParaRP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Menjelaskan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tujuan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fungsi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prinsip-prinsip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dalam</a:t>
            </a:r>
            <a:r>
              <a:rPr lang="en-US" dirty="0">
                <a:latin typeface="Cambria" panose="02040503050406030204" pitchFamily="18" charset="0"/>
              </a:rPr>
              <a:t> proses </a:t>
            </a:r>
            <a:r>
              <a:rPr lang="en-US" dirty="0" err="1">
                <a:latin typeface="Cambria" panose="02040503050406030204" pitchFamily="18" charset="0"/>
              </a:rPr>
              <a:t>pembelajaran</a:t>
            </a:r>
            <a:endParaRPr lang="en-US" dirty="0">
              <a:latin typeface="Cambria" panose="02040503050406030204" pitchFamily="18" charset="0"/>
            </a:endParaRP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Mengidentifikasi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jenis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instrumen</a:t>
            </a:r>
            <a:r>
              <a:rPr lang="id-ID" dirty="0">
                <a:latin typeface="Cambria" panose="02040503050406030204" pitchFamily="18" charset="0"/>
              </a:rPr>
              <a:t>,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teknik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proses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belajar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pada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kompetensi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sikap</a:t>
            </a:r>
            <a:r>
              <a:rPr lang="en-US" dirty="0">
                <a:latin typeface="Cambria" panose="02040503050406030204" pitchFamily="18" charset="0"/>
              </a:rPr>
              <a:t> spiritual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sosial</a:t>
            </a:r>
            <a:endParaRPr lang="en-US" dirty="0">
              <a:latin typeface="Cambria" panose="02040503050406030204" pitchFamily="18" charset="0"/>
            </a:endParaRPr>
          </a:p>
          <a:p>
            <a:r>
              <a:rPr lang="en-US" dirty="0" err="1">
                <a:latin typeface="Cambria" panose="02040503050406030204" pitchFamily="18" charset="0"/>
              </a:rPr>
              <a:t>Mengidentifikasi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jenis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instrumen</a:t>
            </a:r>
            <a:r>
              <a:rPr lang="id-ID" dirty="0">
                <a:latin typeface="Cambria" panose="02040503050406030204" pitchFamily="18" charset="0"/>
              </a:rPr>
              <a:t>,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teknik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proses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belajar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pada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kompetensi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pengetahuan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keterampilan</a:t>
            </a:r>
            <a:r>
              <a:rPr lang="en-US" sz="2400" dirty="0">
                <a:latin typeface="Cambria" panose="02040503050406030204" pitchFamily="18" charset="0"/>
              </a:rPr>
              <a:t> </a:t>
            </a:r>
          </a:p>
          <a:p>
            <a:pPr marL="0" indent="0" algn="r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36120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ambria" panose="02040503050406030204" pitchFamily="18" charset="0"/>
              </a:rPr>
              <a:t>Tujuan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latin typeface="Cambria" panose="02040503050406030204" pitchFamily="18" charset="0"/>
              </a:rPr>
              <a:t>KP2</a:t>
            </a:r>
            <a:r>
              <a:rPr lang="en-US" dirty="0">
                <a:latin typeface="Cambria" panose="02040503050406030204" pitchFamily="18" charset="0"/>
              </a:rPr>
              <a:t>:</a:t>
            </a: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Menyusun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laporan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evaluasi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pembelajaran</a:t>
            </a:r>
            <a:endParaRPr lang="en-US" dirty="0">
              <a:latin typeface="Cambria" panose="02040503050406030204" pitchFamily="18" charset="0"/>
            </a:endParaRP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Mengolah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proses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belajar</a:t>
            </a:r>
            <a:r>
              <a:rPr lang="en-US" dirty="0">
                <a:latin typeface="Cambria" panose="02040503050406030204" pitchFamily="18" charset="0"/>
              </a:rPr>
              <a:t> </a:t>
            </a: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Menyimpulkan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proses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belajar</a:t>
            </a:r>
            <a:endParaRPr lang="en-US" dirty="0"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103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ambria" panose="02040503050406030204" pitchFamily="18" charset="0"/>
              </a:rPr>
              <a:t>Tujuan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latin typeface="Cambria" panose="02040503050406030204" pitchFamily="18" charset="0"/>
              </a:rPr>
              <a:t>KP3</a:t>
            </a:r>
            <a:r>
              <a:rPr lang="en-US" dirty="0">
                <a:latin typeface="Cambria" panose="02040503050406030204" pitchFamily="18" charset="0"/>
              </a:rPr>
              <a:t>:</a:t>
            </a: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Menjelaskan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pengertian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tentang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ketuntasan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belajar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kriteria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ketuntasan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belajar</a:t>
            </a:r>
            <a:endParaRPr lang="en-US" dirty="0">
              <a:latin typeface="Cambria" panose="02040503050406030204" pitchFamily="18" charset="0"/>
            </a:endParaRP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Menjelaskan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cara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pelaporan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</a:t>
            </a: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Merancang</a:t>
            </a:r>
            <a:r>
              <a:rPr lang="en-US" dirty="0">
                <a:latin typeface="Cambria" panose="02040503050406030204" pitchFamily="18" charset="0"/>
              </a:rPr>
              <a:t> program remedial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pengayaan</a:t>
            </a:r>
            <a:endParaRPr lang="en-US" dirty="0">
              <a:latin typeface="Cambria" panose="02040503050406030204" pitchFamily="18" charset="0"/>
            </a:endParaRP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Mengkomunikasikan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evaluasi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kepada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pemangku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kepentingan</a:t>
            </a:r>
            <a:endParaRPr lang="en-US" dirty="0">
              <a:latin typeface="Cambria" panose="020405030504060302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348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ambria" panose="02040503050406030204" pitchFamily="18" charset="0"/>
              </a:rPr>
              <a:t>Indikator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Pencapaian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kompetensi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en-US" b="1" dirty="0">
                <a:latin typeface="Cambria" panose="02040503050406030204" pitchFamily="18" charset="0"/>
              </a:rPr>
              <a:t>KP1</a:t>
            </a:r>
            <a:r>
              <a:rPr lang="en-US" dirty="0">
                <a:latin typeface="Cambria" panose="02040503050406030204" pitchFamily="18" charset="0"/>
              </a:rPr>
              <a:t>:</a:t>
            </a: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Menjelaskan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pengertian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pengukuran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evaluasi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dalam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pembelajaran</a:t>
            </a:r>
            <a:endParaRPr lang="en-US" dirty="0">
              <a:latin typeface="Cambria" panose="02040503050406030204" pitchFamily="18" charset="0"/>
            </a:endParaRP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Menjelaskan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jenis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bentuk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endParaRPr lang="en-US" dirty="0">
              <a:latin typeface="Cambria" panose="02040503050406030204" pitchFamily="18" charset="0"/>
            </a:endParaRP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Menjelaskan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pengertian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tes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nontes</a:t>
            </a:r>
            <a:endParaRPr lang="en-US" dirty="0">
              <a:latin typeface="Cambria" panose="02040503050406030204" pitchFamily="18" charset="0"/>
            </a:endParaRP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Membedakan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pengukuran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evaluasi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tes</a:t>
            </a:r>
            <a:endParaRPr lang="en-US" dirty="0">
              <a:latin typeface="Cambria" panose="02040503050406030204" pitchFamily="18" charset="0"/>
            </a:endParaRP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Menjelaskan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tujuan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fungsi</a:t>
            </a:r>
            <a:r>
              <a:rPr lang="en-US" dirty="0">
                <a:latin typeface="Cambria" panose="02040503050406030204" pitchFamily="18" charset="0"/>
              </a:rPr>
              <a:t>,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prinsip-prinsip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dalam</a:t>
            </a:r>
            <a:r>
              <a:rPr lang="en-US" dirty="0">
                <a:latin typeface="Cambria" panose="02040503050406030204" pitchFamily="18" charset="0"/>
              </a:rPr>
              <a:t> proses </a:t>
            </a:r>
            <a:r>
              <a:rPr lang="en-US" dirty="0" err="1">
                <a:latin typeface="Cambria" panose="02040503050406030204" pitchFamily="18" charset="0"/>
              </a:rPr>
              <a:t>pembelajaran</a:t>
            </a:r>
            <a:endParaRPr lang="en-US" dirty="0">
              <a:latin typeface="Cambria" panose="02040503050406030204" pitchFamily="18" charset="0"/>
            </a:endParaRP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Menjelaskan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ketuntasan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belajar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dalam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pembelajaran</a:t>
            </a:r>
            <a:endParaRPr lang="en-US" dirty="0">
              <a:latin typeface="Cambria" panose="02040503050406030204" pitchFamily="18" charset="0"/>
            </a:endParaRP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Mengidentifikasi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jenis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instrumen</a:t>
            </a:r>
            <a:r>
              <a:rPr lang="id-ID" dirty="0">
                <a:latin typeface="Cambria" panose="02040503050406030204" pitchFamily="18" charset="0"/>
              </a:rPr>
              <a:t>,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teknik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proses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belajar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pada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kompetensi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sikap</a:t>
            </a:r>
            <a:r>
              <a:rPr lang="en-US" dirty="0">
                <a:latin typeface="Cambria" panose="02040503050406030204" pitchFamily="18" charset="0"/>
              </a:rPr>
              <a:t> spiritual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sosial</a:t>
            </a:r>
            <a:endParaRPr lang="en-US" dirty="0">
              <a:latin typeface="Cambria" panose="02040503050406030204" pitchFamily="18" charset="0"/>
            </a:endParaRPr>
          </a:p>
          <a:p>
            <a:r>
              <a:rPr lang="en-US" dirty="0" err="1">
                <a:latin typeface="Cambria" panose="02040503050406030204" pitchFamily="18" charset="0"/>
              </a:rPr>
              <a:t>Mengidentifikasi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jenis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instrumen</a:t>
            </a:r>
            <a:r>
              <a:rPr lang="id-ID" dirty="0">
                <a:latin typeface="Cambria" panose="02040503050406030204" pitchFamily="18" charset="0"/>
              </a:rPr>
              <a:t>,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teknik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proses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belajar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pada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kompetensi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pengetahuan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keterampilan</a:t>
            </a:r>
            <a:endParaRPr lang="en-US" sz="2000" dirty="0">
              <a:latin typeface="Cambria" panose="02040503050406030204" pitchFamily="18" charset="0"/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508801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Cambria" panose="02040503050406030204" pitchFamily="18" charset="0"/>
              </a:rPr>
              <a:t>Indikator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Pencapaian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kompetensi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latin typeface="Cambria" panose="02040503050406030204" pitchFamily="18" charset="0"/>
              </a:rPr>
              <a:t>KP2</a:t>
            </a:r>
            <a:r>
              <a:rPr lang="en-US" dirty="0">
                <a:latin typeface="Cambria" panose="02040503050406030204" pitchFamily="18" charset="0"/>
              </a:rPr>
              <a:t>:</a:t>
            </a: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Menentukan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prosedur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sistem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pengadministrasian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proses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belajar</a:t>
            </a:r>
            <a:endParaRPr lang="en-US" dirty="0">
              <a:latin typeface="Cambria" panose="02040503050406030204" pitchFamily="18" charset="0"/>
            </a:endParaRP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Mengidentifikasi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evaluasi</a:t>
            </a:r>
            <a:r>
              <a:rPr lang="en-US" dirty="0">
                <a:latin typeface="Cambria" panose="02040503050406030204" pitchFamily="18" charset="0"/>
              </a:rPr>
              <a:t> proses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belajar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sesuai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dengan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prinsip-prinsip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belajar</a:t>
            </a:r>
            <a:endParaRPr lang="en-US" dirty="0">
              <a:latin typeface="Cambria" panose="02040503050406030204" pitchFamily="18" charset="0"/>
            </a:endParaRP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Mengolah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proses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belajar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untuk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berbagai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tujuan</a:t>
            </a:r>
            <a:endParaRPr lang="en-US" dirty="0">
              <a:latin typeface="Cambria" panose="02040503050406030204" pitchFamily="18" charset="0"/>
            </a:endParaRPr>
          </a:p>
          <a:p>
            <a:pPr lvl="0"/>
            <a:r>
              <a:rPr lang="en-US" dirty="0" err="1">
                <a:latin typeface="Cambria" panose="02040503050406030204" pitchFamily="18" charset="0"/>
              </a:rPr>
              <a:t>Menyimpulkan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penilaian</a:t>
            </a:r>
            <a:r>
              <a:rPr lang="en-US" dirty="0">
                <a:latin typeface="Cambria" panose="02040503050406030204" pitchFamily="18" charset="0"/>
              </a:rPr>
              <a:t> proses </a:t>
            </a:r>
            <a:r>
              <a:rPr lang="en-US" dirty="0" err="1">
                <a:latin typeface="Cambria" panose="02040503050406030204" pitchFamily="18" charset="0"/>
              </a:rPr>
              <a:t>dan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hasil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</a:rPr>
              <a:t>belajar</a:t>
            </a:r>
            <a:r>
              <a:rPr lang="en-US" dirty="0">
                <a:latin typeface="Cambria" panose="02040503050406030204" pitchFamily="18" charset="0"/>
              </a:rPr>
              <a:t>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427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1860</TotalTime>
  <Words>2155</Words>
  <Application>Microsoft Office PowerPoint</Application>
  <PresentationFormat>On-screen Show (16:9)</PresentationFormat>
  <Paragraphs>263</Paragraphs>
  <Slides>39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7" baseType="lpstr">
      <vt:lpstr>Arial</vt:lpstr>
      <vt:lpstr>Calibri</vt:lpstr>
      <vt:lpstr>Calibri (body)</vt:lpstr>
      <vt:lpstr>Cambria</vt:lpstr>
      <vt:lpstr>Cambria Math</vt:lpstr>
      <vt:lpstr>Times New Roman</vt:lpstr>
      <vt:lpstr>Wingdings</vt:lpstr>
      <vt:lpstr>Office Theme</vt:lpstr>
      <vt:lpstr>G</vt:lpstr>
      <vt:lpstr>PEDAGOGIK: PENILAIAN DALAM PEMBELAJARAN MATEMATIKA SMP 1   </vt:lpstr>
      <vt:lpstr>KEGIATAN PEMBELAJARAN 1. Konsep Penilaian dalam Pembelajaran Matematika  KEGIATAN PEMBELAJARAN 2. Pengolahan Data Hasil Penilaian dalam Pembelajaran Matematika  KEGIATAN PEMBELAJARAN 3. Ketuntasan Belajar, Pelaporan, dan Pemanfaatan Hasil Penilaian</vt:lpstr>
      <vt:lpstr>Tujuan</vt:lpstr>
      <vt:lpstr>Tujuan</vt:lpstr>
      <vt:lpstr>Tujuan</vt:lpstr>
      <vt:lpstr>Tujuan</vt:lpstr>
      <vt:lpstr>Indikator Pencapaian kompetensi</vt:lpstr>
      <vt:lpstr>Indikator Pencapaian kompetensi</vt:lpstr>
      <vt:lpstr>Indikator Pencapaian kompetensi</vt:lpstr>
      <vt:lpstr>Penilaian</vt:lpstr>
      <vt:lpstr>Fungsi dan Tujuan </vt:lpstr>
      <vt:lpstr>Prinsip-prinsip Penilaian </vt:lpstr>
      <vt:lpstr>Lingkup dan Sasaran</vt:lpstr>
      <vt:lpstr>Skala Penilaian dan Ketuntasan </vt:lpstr>
      <vt:lpstr>Instrumen Penilaian </vt:lpstr>
      <vt:lpstr>Prosedur Penilaian</vt:lpstr>
      <vt:lpstr>Aktivitas Pembelajaran</vt:lpstr>
      <vt:lpstr>Latihan KP 1</vt:lpstr>
      <vt:lpstr>Kegiatan Pembelajaran 2</vt:lpstr>
      <vt:lpstr>Bobot,  Skor dan Nilai </vt:lpstr>
      <vt:lpstr>Acuan Penilaian</vt:lpstr>
      <vt:lpstr>Penentuan Skor </vt:lpstr>
      <vt:lpstr>Penentuan Skor </vt:lpstr>
      <vt:lpstr>Skala Penilaian </vt:lpstr>
      <vt:lpstr>Pengolahan Hasil Penilaian </vt:lpstr>
      <vt:lpstr>Aktivitas Pembelajaran</vt:lpstr>
      <vt:lpstr>Latihan KP 2</vt:lpstr>
      <vt:lpstr>Kegiatan Pembelajaran 3</vt:lpstr>
      <vt:lpstr>Ketuntasan Belajar</vt:lpstr>
      <vt:lpstr>Pelaporan dan Pemanfaatan Hasil Penilaian </vt:lpstr>
      <vt:lpstr>Kriteria Ketuntasan Minimal (KKM) </vt:lpstr>
      <vt:lpstr>Petunjuk Teknis Pengisian Rapor SMP  </vt:lpstr>
      <vt:lpstr>Pelaporan Hasil Penilaian Pembelajaran dalam Rapor </vt:lpstr>
      <vt:lpstr>Pembelajaran Remedial dan Pengayaan</vt:lpstr>
      <vt:lpstr>Kriteria Kenaikan Kelas</vt:lpstr>
      <vt:lpstr>Aktivitas Pembelajaran  </vt:lpstr>
      <vt:lpstr>Latihan KP 3</vt:lpstr>
      <vt:lpstr>Terima Kasih</vt:lpstr>
    </vt:vector>
  </TitlesOfParts>
  <Company>Ariyana Corp.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Yoki Ariyana</dc:creator>
  <cp:lastModifiedBy>Yudom</cp:lastModifiedBy>
  <cp:revision>237</cp:revision>
  <dcterms:created xsi:type="dcterms:W3CDTF">2017-05-04T01:35:46Z</dcterms:created>
  <dcterms:modified xsi:type="dcterms:W3CDTF">2017-06-08T02:36:54Z</dcterms:modified>
</cp:coreProperties>
</file>