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42ACF-81A8-4066-9CE7-A0441835C5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9A3FC7-07FB-4794-84E9-658CE4B27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48C25-DEB4-4D39-BD6D-6F748EF08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68ED4-B89F-403D-BF77-FDCBAC315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E8EC3-DBC2-45F3-82A8-7B606ECC3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35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34F7F-9B22-4E7C-B19A-23995FC93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784D5B-5F52-44EA-803B-E454793CE0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09E84-9C03-40D6-B0C7-24DB2C65B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70DFD-FC28-4817-80BD-9A589C1B7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FDD44-19F8-4F5E-A515-461FE801A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06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01F542-8EBC-4754-A7FB-1258C9DE01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2D67A9-FA1B-4782-B3B3-349129471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C8CCE-7078-4431-BFFA-6986496D8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85728-2286-49D2-8429-CCBFCBF54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F98C5-A2C8-496A-AC69-DE777420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24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6F1E7-4B65-44C6-8594-DB39F4778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BD969-DCCD-43C3-8194-9DFC9B9F9F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A6004-9FE0-4F3D-B7E1-5122DC9CF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E06FC-F149-4D25-9FF7-B70F353A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D39CF-F696-44BA-9A7E-AACA05EEC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15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3326F-AC55-4482-AE81-586BF1A3D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A6287-3AF9-4613-8A89-AC7923BE6E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BB6BB-B755-4BBE-8EC5-46308943A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4C978-1BB7-4360-9463-DA367DE69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7247E-AAC9-4971-8636-D38E1DCFB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5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2BC1A-2CEE-470C-9C78-17FA87E5D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8CCB2-F847-435E-8596-BA96DEB436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D1C38F-D59C-4B73-ABFA-E8F13956A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7737C-8C01-4955-B748-7434E65AB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3C9E9F-257A-4817-B3E5-DE1768643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EE147B-CE66-4225-8459-978DEC15C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06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A38FE-402F-4129-B6D7-BA68BDF9C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578CB-CCE5-43E6-ADA4-7F04079C8A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2E94E4-C904-4A46-8502-3A0FFF652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97729C-9136-4136-9D6A-1D49BBE9E7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D12934-DB77-4B76-A3E5-989EFBD71D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99BB3E-B5BC-40BC-A016-346377E56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1BE16C-AE99-400A-9892-67C79CAC2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C6F16-3AAE-4374-AD85-576AE423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01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17EF6-4CFC-43B0-9E6F-FA35F085E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F9CE68-9BA6-444A-8820-0EB754160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3D928A-0C77-4E38-9B66-7B098214A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BA92B3-37B5-427D-8ED4-873C7371B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8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F55C97-51B1-4A6C-AFE8-C0DDF587B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11FE1B-A59A-4223-97D3-685A35683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D32A1D-CC54-4EFD-9E39-2CB72FFF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6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E4A99-7027-44CF-8347-CC8C1E098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AED77-6135-4A8F-8741-B0AC5343D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AC2956-870B-42CE-813F-2C26B9E5B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C1098-13E3-4760-A350-EC7EACE90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BF560B-F765-4005-A03C-CF44B99AB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02BD83-39BB-4D53-BFB4-D0A509DE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13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DE313-1352-4589-BB78-9A183DAA5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E2D965-B9E2-4BBA-AC7C-DCE42992D4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2E932-2FDF-4109-B43B-3CC08229F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879129-5225-4BE8-9E53-475FC5BB2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410E20-8C0F-4370-AC08-D67110EBF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6F916B-6B34-45C2-8619-A21E9002C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04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70425D-38E3-41A7-895D-7E3E3417C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B5B7F2-D008-4AD8-B58D-AD98586A3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EA75D-3019-4DA2-90C4-002CA5A29C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BF822-5601-42A1-A649-AA85CEA91205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C3CAB-A8D4-4ABC-A4CF-764847E26C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C9246-555B-4E70-AE8E-B537242AC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60E9D-3C0D-4BDD-8096-0756E6ED3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3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9C5FAEB-BFF9-4D5A-8A09-69BC874B87E9}"/>
              </a:ext>
            </a:extLst>
          </p:cNvPr>
          <p:cNvSpPr txBox="1"/>
          <p:nvPr/>
        </p:nvSpPr>
        <p:spPr>
          <a:xfrm>
            <a:off x="602165" y="75758"/>
            <a:ext cx="586554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Falcon 4.0: BMS 4.34U4</a:t>
            </a:r>
          </a:p>
          <a:p>
            <a:pPr algn="ctr"/>
            <a:r>
              <a:rPr lang="en-US" dirty="0"/>
              <a:t>Ramp Start Procedure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1276C9-C4EB-44BB-A016-C4DC795636A3}"/>
              </a:ext>
            </a:extLst>
          </p:cNvPr>
          <p:cNvSpPr txBox="1"/>
          <p:nvPr/>
        </p:nvSpPr>
        <p:spPr>
          <a:xfrm>
            <a:off x="602164" y="847803"/>
            <a:ext cx="5865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Prior to launching the mission note the flight order in the briefing screen.  The datalink flight ID number will start with 1 for the first flight listed, 2 for 2</a:t>
            </a:r>
            <a:r>
              <a:rPr lang="en-US" sz="1200" b="1" baseline="30000" dirty="0"/>
              <a:t>nd</a:t>
            </a:r>
            <a:r>
              <a:rPr lang="en-US" sz="1200" b="1" dirty="0"/>
              <a:t> flight listed </a:t>
            </a:r>
            <a:r>
              <a:rPr lang="en-US" sz="1200" b="1" dirty="0" err="1"/>
              <a:t>e.t.c</a:t>
            </a:r>
            <a:endParaRPr lang="en-US" sz="1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EEE178-0185-4CAC-AF62-09044118CE5E}"/>
              </a:ext>
            </a:extLst>
          </p:cNvPr>
          <p:cNvSpPr txBox="1"/>
          <p:nvPr/>
        </p:nvSpPr>
        <p:spPr>
          <a:xfrm>
            <a:off x="186522" y="1860210"/>
            <a:ext cx="23152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1.    Canopy – Close and lock</a:t>
            </a:r>
          </a:p>
          <a:p>
            <a:r>
              <a:rPr lang="en-US" sz="1400" dirty="0"/>
              <a:t>        </a:t>
            </a:r>
          </a:p>
          <a:p>
            <a:r>
              <a:rPr lang="en-US" sz="1400" b="1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ELEC</a:t>
            </a:r>
          </a:p>
          <a:p>
            <a:r>
              <a:rPr lang="en-US" sz="1400" dirty="0"/>
              <a:t>2.    Set switch to MAIN PWR</a:t>
            </a:r>
          </a:p>
        </p:txBody>
      </p:sp>
      <p:pic>
        <p:nvPicPr>
          <p:cNvPr id="10" name="Picture 9" descr="A picture containing black, sitting, large, clock&#10;&#10;Description automatically generated">
            <a:extLst>
              <a:ext uri="{FF2B5EF4-FFF2-40B4-BE49-F238E27FC236}">
                <a16:creationId xmlns:a16="http://schemas.microsoft.com/office/drawing/2014/main" id="{B41425BB-7370-4F12-BB96-13C57F2C9E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201" y="1575787"/>
            <a:ext cx="1268184" cy="15761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4CF016-B359-465D-A826-7D9F67DF33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35" y="1516640"/>
            <a:ext cx="1268184" cy="16944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FEE25A9-460D-4A9A-83CC-D7833230B004}"/>
              </a:ext>
            </a:extLst>
          </p:cNvPr>
          <p:cNvSpPr txBox="1"/>
          <p:nvPr/>
        </p:nvSpPr>
        <p:spPr>
          <a:xfrm>
            <a:off x="186522" y="3726861"/>
            <a:ext cx="26124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     </a:t>
            </a:r>
            <a:r>
              <a:rPr lang="en-US" sz="1400" b="1" dirty="0"/>
              <a:t> </a:t>
            </a:r>
            <a:r>
              <a:rPr lang="en-US" sz="1400" dirty="0"/>
              <a:t>Panel: </a:t>
            </a:r>
            <a:r>
              <a:rPr lang="en-US" sz="1400" b="1" dirty="0"/>
              <a:t>EXT LIGHTING</a:t>
            </a:r>
          </a:p>
          <a:p>
            <a:r>
              <a:rPr lang="en-US" sz="1400" dirty="0"/>
              <a:t>3.    FLASH STEADY switch - STEADY</a:t>
            </a:r>
          </a:p>
          <a:p>
            <a:pPr marL="228600" indent="-228600">
              <a:buAutoNum type="arabicPeriod" startAt="4"/>
            </a:pPr>
            <a:r>
              <a:rPr lang="en-US" sz="1400" dirty="0"/>
              <a:t>WING/TAIL switch – BRT</a:t>
            </a:r>
          </a:p>
          <a:p>
            <a:pPr marL="228600" indent="-228600">
              <a:buAutoNum type="arabicPeriod" startAt="4"/>
            </a:pPr>
            <a:r>
              <a:rPr lang="en-US" sz="1400" dirty="0"/>
              <a:t>FUSELAGE switch - BRT</a:t>
            </a:r>
          </a:p>
          <a:p>
            <a:pPr marL="228600" indent="-228600">
              <a:buAutoNum type="arabicPeriod" startAt="4"/>
            </a:pPr>
            <a:r>
              <a:rPr lang="en-US" sz="1400" dirty="0"/>
              <a:t>MASTER light switch - NORM</a:t>
            </a:r>
          </a:p>
          <a:p>
            <a:r>
              <a:rPr lang="en-US" sz="1200" dirty="0"/>
              <a:t>    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9DA24D-5121-42EA-9360-5B354FC9CC2F}"/>
              </a:ext>
            </a:extLst>
          </p:cNvPr>
          <p:cNvSpPr txBox="1"/>
          <p:nvPr/>
        </p:nvSpPr>
        <p:spPr>
          <a:xfrm>
            <a:off x="186522" y="5725928"/>
            <a:ext cx="2096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FUEL</a:t>
            </a:r>
          </a:p>
          <a:p>
            <a:r>
              <a:rPr lang="en-US" sz="1400" dirty="0"/>
              <a:t>7.    ENGE FEED to NORM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8B4B98-CADA-4D9E-A2E7-0AD189A86E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106" y="3355952"/>
            <a:ext cx="1211513" cy="1619020"/>
          </a:xfrm>
          <a:prstGeom prst="rect">
            <a:avLst/>
          </a:prstGeom>
        </p:spPr>
      </p:pic>
      <p:pic>
        <p:nvPicPr>
          <p:cNvPr id="18" name="Picture 17" descr="A close up of a device&#10;&#10;Description automatically generated">
            <a:extLst>
              <a:ext uri="{FF2B5EF4-FFF2-40B4-BE49-F238E27FC236}">
                <a16:creationId xmlns:a16="http://schemas.microsoft.com/office/drawing/2014/main" id="{80A93A0F-46C5-4124-9C67-CE72BC6481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923" y="3571155"/>
            <a:ext cx="2218740" cy="1259511"/>
          </a:xfrm>
          <a:prstGeom prst="rect">
            <a:avLst/>
          </a:prstGeom>
        </p:spPr>
      </p:pic>
      <p:pic>
        <p:nvPicPr>
          <p:cNvPr id="20" name="Picture 19" descr="A picture containing meter&#10;&#10;Description automatically generated">
            <a:extLst>
              <a:ext uri="{FF2B5EF4-FFF2-40B4-BE49-F238E27FC236}">
                <a16:creationId xmlns:a16="http://schemas.microsoft.com/office/drawing/2014/main" id="{BE0614EB-3054-4C50-A95D-D6F26B08C4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923" y="5442029"/>
            <a:ext cx="2319794" cy="90658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59AA741-DC4B-4E23-9EFC-A96AE18E99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820" y="5051804"/>
            <a:ext cx="1268184" cy="168703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EBA4350-C8CF-489A-A14A-D74F5EB44ADF}"/>
              </a:ext>
            </a:extLst>
          </p:cNvPr>
          <p:cNvSpPr txBox="1"/>
          <p:nvPr/>
        </p:nvSpPr>
        <p:spPr>
          <a:xfrm>
            <a:off x="186522" y="7270595"/>
            <a:ext cx="2828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      </a:t>
            </a:r>
          </a:p>
          <a:p>
            <a:r>
              <a:rPr lang="en-US" sz="1400" dirty="0"/>
              <a:t>8.    </a:t>
            </a:r>
            <a:r>
              <a:rPr lang="en-US" sz="1400" b="1" dirty="0"/>
              <a:t>FUEL QTY SEL – Set as required       </a:t>
            </a:r>
          </a:p>
        </p:txBody>
      </p:sp>
      <p:pic>
        <p:nvPicPr>
          <p:cNvPr id="25" name="Picture 24" descr="Screen of a cell phone&#10;&#10;Description automatically generated">
            <a:extLst>
              <a:ext uri="{FF2B5EF4-FFF2-40B4-BE49-F238E27FC236}">
                <a16:creationId xmlns:a16="http://schemas.microsoft.com/office/drawing/2014/main" id="{2FF72A50-1078-427F-9C48-F254A5CB7C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39" y="6869639"/>
            <a:ext cx="737764" cy="172964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BDF1E46-EFA2-4E32-A88E-A43EF6C449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610" y="6883684"/>
            <a:ext cx="1357394" cy="178158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97CBAE5-630C-4F88-B4D6-CFC53E296643}"/>
              </a:ext>
            </a:extLst>
          </p:cNvPr>
          <p:cNvSpPr txBox="1"/>
          <p:nvPr/>
        </p:nvSpPr>
        <p:spPr>
          <a:xfrm>
            <a:off x="186522" y="8753707"/>
            <a:ext cx="15976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V1 – 5/5/2020</a:t>
            </a:r>
          </a:p>
        </p:txBody>
      </p:sp>
    </p:spTree>
    <p:extLst>
      <p:ext uri="{BB962C8B-B14F-4D97-AF65-F5344CB8AC3E}">
        <p14:creationId xmlns:p14="http://schemas.microsoft.com/office/powerpoint/2010/main" val="1917363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FEE25A9-460D-4A9A-83CC-D7833230B004}"/>
              </a:ext>
            </a:extLst>
          </p:cNvPr>
          <p:cNvSpPr txBox="1"/>
          <p:nvPr/>
        </p:nvSpPr>
        <p:spPr>
          <a:xfrm>
            <a:off x="101000" y="1893479"/>
            <a:ext cx="2181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      Panel: </a:t>
            </a:r>
            <a:r>
              <a:rPr lang="en-US" sz="1400" b="1" dirty="0"/>
              <a:t>LEFT AUXILIARY</a:t>
            </a:r>
          </a:p>
          <a:p>
            <a:r>
              <a:rPr lang="en-US" sz="1400" dirty="0"/>
              <a:t>10. Set PARKING BRAKE 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9DA24D-5121-42EA-9360-5B354FC9CC2F}"/>
              </a:ext>
            </a:extLst>
          </p:cNvPr>
          <p:cNvSpPr txBox="1"/>
          <p:nvPr/>
        </p:nvSpPr>
        <p:spPr>
          <a:xfrm>
            <a:off x="186522" y="3445954"/>
            <a:ext cx="32424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11. Set throttle to idle </a:t>
            </a:r>
          </a:p>
          <a:p>
            <a:endParaRPr lang="en-US" sz="1400" dirty="0"/>
          </a:p>
          <a:p>
            <a:r>
              <a:rPr lang="en-US" sz="1400" dirty="0"/>
              <a:t>     Panel: ENG &amp; JET START</a:t>
            </a:r>
          </a:p>
          <a:p>
            <a:r>
              <a:rPr lang="en-US" sz="1400" dirty="0"/>
              <a:t>12. Set JFS to START2</a:t>
            </a:r>
          </a:p>
          <a:p>
            <a:r>
              <a:rPr lang="en-US" sz="1400" dirty="0"/>
              <a:t>13. Watch RMP.  When it reaches 20%, move throttle to 50%   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BA4350-C8CF-489A-A14A-D74F5EB44ADF}"/>
              </a:ext>
            </a:extLst>
          </p:cNvPr>
          <p:cNvSpPr txBox="1"/>
          <p:nvPr/>
        </p:nvSpPr>
        <p:spPr>
          <a:xfrm>
            <a:off x="66906" y="5185317"/>
            <a:ext cx="42709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     </a:t>
            </a:r>
          </a:p>
          <a:p>
            <a:r>
              <a:rPr lang="en-US" sz="1400" dirty="0"/>
              <a:t>14. Throttle idle detent. (</a:t>
            </a:r>
            <a:r>
              <a:rPr lang="en-US" sz="1400" dirty="0" err="1"/>
              <a:t>Alt+i</a:t>
            </a:r>
            <a:r>
              <a:rPr lang="en-US" sz="1400" dirty="0"/>
              <a:t>) Return throttle to idle. RPM should increase to 70%   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7CBAE5-630C-4F88-B4D6-CFC53E296643}"/>
              </a:ext>
            </a:extLst>
          </p:cNvPr>
          <p:cNvSpPr txBox="1"/>
          <p:nvPr/>
        </p:nvSpPr>
        <p:spPr>
          <a:xfrm>
            <a:off x="5553410" y="8857396"/>
            <a:ext cx="15976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V1 – 5/5/2020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0B25FC-7DFB-49B0-AF1A-6278CB9AA3B3}"/>
              </a:ext>
            </a:extLst>
          </p:cNvPr>
          <p:cNvSpPr/>
          <p:nvPr/>
        </p:nvSpPr>
        <p:spPr>
          <a:xfrm>
            <a:off x="100999" y="415287"/>
            <a:ext cx="23522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 Panel: </a:t>
            </a:r>
            <a:r>
              <a:rPr lang="en-US" sz="1400" b="1" dirty="0"/>
              <a:t>AIR COND</a:t>
            </a:r>
          </a:p>
          <a:p>
            <a:r>
              <a:rPr lang="en-US" sz="1400" dirty="0"/>
              <a:t>9. Set AIR SOURCE to NORM</a:t>
            </a:r>
          </a:p>
          <a:p>
            <a:r>
              <a:rPr lang="en-US" sz="1400" dirty="0"/>
              <a:t>    If hidden, 1x left click    </a:t>
            </a:r>
          </a:p>
        </p:txBody>
      </p:sp>
      <p:pic>
        <p:nvPicPr>
          <p:cNvPr id="5" name="Picture 4" descr="A picture containing sitting, black, meter, monitor&#10;&#10;Description automatically generated">
            <a:extLst>
              <a:ext uri="{FF2B5EF4-FFF2-40B4-BE49-F238E27FC236}">
                <a16:creationId xmlns:a16="http://schemas.microsoft.com/office/drawing/2014/main" id="{2503754E-180B-41AC-BDE1-5522FD6293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951" y="320320"/>
            <a:ext cx="2153987" cy="8340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88E2B9-3602-43B5-80C7-0205B1C0B5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801" y="37263"/>
            <a:ext cx="1028700" cy="1400175"/>
          </a:xfrm>
          <a:prstGeom prst="rect">
            <a:avLst/>
          </a:prstGeom>
        </p:spPr>
      </p:pic>
      <p:pic>
        <p:nvPicPr>
          <p:cNvPr id="17" name="Picture 16" descr="A close up of a device&#10;&#10;Description automatically generated">
            <a:extLst>
              <a:ext uri="{FF2B5EF4-FFF2-40B4-BE49-F238E27FC236}">
                <a16:creationId xmlns:a16="http://schemas.microsoft.com/office/drawing/2014/main" id="{9186739C-69B3-41C5-9F0F-2D486B8005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932" y="1603781"/>
            <a:ext cx="1327692" cy="13927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E941B38-6863-4CB3-903D-FFA3D77871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176" y="1558281"/>
            <a:ext cx="1169743" cy="156310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63D5EF9-9F90-43D9-83A1-5D21128F57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844" y="3274683"/>
            <a:ext cx="1218257" cy="1580442"/>
          </a:xfrm>
          <a:prstGeom prst="rect">
            <a:avLst/>
          </a:prstGeom>
        </p:spPr>
      </p:pic>
      <p:pic>
        <p:nvPicPr>
          <p:cNvPr id="30" name="Picture 29" descr="A picture containing meter, device&#10;&#10;Description automatically generated">
            <a:extLst>
              <a:ext uri="{FF2B5EF4-FFF2-40B4-BE49-F238E27FC236}">
                <a16:creationId xmlns:a16="http://schemas.microsoft.com/office/drawing/2014/main" id="{687135B3-7886-42DE-A213-41BDDE29FC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953" y="3373372"/>
            <a:ext cx="609671" cy="1587776"/>
          </a:xfrm>
          <a:prstGeom prst="rect">
            <a:avLst/>
          </a:prstGeom>
        </p:spPr>
      </p:pic>
      <p:pic>
        <p:nvPicPr>
          <p:cNvPr id="32" name="Picture 31" descr="A picture containing guitar&#10;&#10;Description automatically generated">
            <a:extLst>
              <a:ext uri="{FF2B5EF4-FFF2-40B4-BE49-F238E27FC236}">
                <a16:creationId xmlns:a16="http://schemas.microsoft.com/office/drawing/2014/main" id="{8D62B75F-0B22-4CAB-AFB3-C9C2FF7C3B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073" y="5058920"/>
            <a:ext cx="1656973" cy="1191659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1964EA0E-FE00-4F1B-936E-FFCD2D4DD38A}"/>
              </a:ext>
            </a:extLst>
          </p:cNvPr>
          <p:cNvSpPr/>
          <p:nvPr/>
        </p:nvSpPr>
        <p:spPr>
          <a:xfrm>
            <a:off x="186522" y="6665745"/>
            <a:ext cx="24786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 Panel: </a:t>
            </a:r>
            <a:r>
              <a:rPr lang="en-US" sz="1400" b="1" dirty="0"/>
              <a:t>AVIONICS POWER</a:t>
            </a:r>
          </a:p>
          <a:p>
            <a:r>
              <a:rPr lang="en-US" sz="1400" dirty="0"/>
              <a:t>15. MMC switch - MMC</a:t>
            </a:r>
          </a:p>
          <a:p>
            <a:r>
              <a:rPr lang="en-US" sz="1400" dirty="0"/>
              <a:t>16. ST STA switch – ST STA</a:t>
            </a:r>
          </a:p>
          <a:p>
            <a:r>
              <a:rPr lang="en-US" sz="1400" dirty="0"/>
              <a:t>17.MFD switch – MFD</a:t>
            </a:r>
          </a:p>
          <a:p>
            <a:r>
              <a:rPr lang="en-US" sz="1400" dirty="0"/>
              <a:t>18. UFC switch – UFC</a:t>
            </a:r>
          </a:p>
          <a:p>
            <a:r>
              <a:rPr lang="en-US" sz="1400" dirty="0"/>
              <a:t>19. GPS switch – GPS</a:t>
            </a:r>
          </a:p>
          <a:p>
            <a:r>
              <a:rPr lang="en-US" sz="1400" dirty="0"/>
              <a:t>20. DL switch - DL</a:t>
            </a:r>
          </a:p>
          <a:p>
            <a:r>
              <a:rPr lang="en-US" sz="1400" dirty="0"/>
              <a:t>21 INS knob - ALIGN NORM</a:t>
            </a:r>
          </a:p>
          <a:p>
            <a:r>
              <a:rPr lang="en-US" sz="1400" dirty="0"/>
              <a:t>22. Turn on Oxygen (Next to Avionics Power Panel)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573F2A0-6B7B-4A00-A326-440B3C1F205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844" y="6663881"/>
            <a:ext cx="1249403" cy="1688382"/>
          </a:xfrm>
          <a:prstGeom prst="rect">
            <a:avLst/>
          </a:prstGeom>
        </p:spPr>
      </p:pic>
      <p:pic>
        <p:nvPicPr>
          <p:cNvPr id="39" name="Picture 38" descr="A screen shot of a computer&#10;&#10;Description automatically generated">
            <a:extLst>
              <a:ext uri="{FF2B5EF4-FFF2-40B4-BE49-F238E27FC236}">
                <a16:creationId xmlns:a16="http://schemas.microsoft.com/office/drawing/2014/main" id="{A4E8CE71-8E4F-4D64-8500-AA9ED6A81C3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264" y="6924907"/>
            <a:ext cx="2112629" cy="137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0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FEE25A9-460D-4A9A-83CC-D7833230B004}"/>
              </a:ext>
            </a:extLst>
          </p:cNvPr>
          <p:cNvSpPr txBox="1"/>
          <p:nvPr/>
        </p:nvSpPr>
        <p:spPr>
          <a:xfrm>
            <a:off x="89207" y="2205888"/>
            <a:ext cx="2181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HUD</a:t>
            </a:r>
          </a:p>
          <a:p>
            <a:r>
              <a:rPr lang="en-US" sz="1400" dirty="0"/>
              <a:t>27. Scales switch – VV/VAH</a:t>
            </a:r>
          </a:p>
          <a:p>
            <a:r>
              <a:rPr lang="en-US" sz="1400" dirty="0"/>
              <a:t>28. DEPR RET switch – STBY</a:t>
            </a:r>
          </a:p>
          <a:p>
            <a:r>
              <a:rPr lang="en-US" sz="1400" dirty="0"/>
              <a:t>29. ALT switch - RADAR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9DA24D-5121-42EA-9360-5B354FC9CC2F}"/>
              </a:ext>
            </a:extLst>
          </p:cNvPr>
          <p:cNvSpPr txBox="1"/>
          <p:nvPr/>
        </p:nvSpPr>
        <p:spPr>
          <a:xfrm>
            <a:off x="145157" y="3900487"/>
            <a:ext cx="2478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30. Turn on HUD using SYM and adjust brightness  </a:t>
            </a:r>
          </a:p>
          <a:p>
            <a:endParaRPr lang="en-US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7CBAE5-630C-4F88-B4D6-CFC53E296643}"/>
              </a:ext>
            </a:extLst>
          </p:cNvPr>
          <p:cNvSpPr txBox="1"/>
          <p:nvPr/>
        </p:nvSpPr>
        <p:spPr>
          <a:xfrm>
            <a:off x="186522" y="8753707"/>
            <a:ext cx="15976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V1 – 5/5/2020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0B25FC-7DFB-49B0-AF1A-6278CB9AA3B3}"/>
              </a:ext>
            </a:extLst>
          </p:cNvPr>
          <p:cNvSpPr/>
          <p:nvPr/>
        </p:nvSpPr>
        <p:spPr>
          <a:xfrm>
            <a:off x="145157" y="511635"/>
            <a:ext cx="20288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SENSR PWR</a:t>
            </a:r>
          </a:p>
          <a:p>
            <a:r>
              <a:rPr lang="en-US" sz="1400" dirty="0"/>
              <a:t>23. Turn on LEFT HDPT</a:t>
            </a:r>
          </a:p>
          <a:p>
            <a:r>
              <a:rPr lang="en-US" sz="1400" dirty="0"/>
              <a:t>24. Turn on RIGHT HDPT</a:t>
            </a:r>
          </a:p>
          <a:p>
            <a:r>
              <a:rPr lang="en-US" sz="1400" dirty="0"/>
              <a:t>25. FCR switch – FCR</a:t>
            </a:r>
          </a:p>
          <a:p>
            <a:r>
              <a:rPr lang="en-US" sz="1400" dirty="0"/>
              <a:t>26 RDR ALT switch - STBY 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964EA0E-FE00-4F1B-936E-FFCD2D4DD38A}"/>
              </a:ext>
            </a:extLst>
          </p:cNvPr>
          <p:cNvSpPr/>
          <p:nvPr/>
        </p:nvSpPr>
        <p:spPr>
          <a:xfrm>
            <a:off x="89207" y="7609437"/>
            <a:ext cx="24786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AUDIO 2</a:t>
            </a:r>
          </a:p>
          <a:p>
            <a:r>
              <a:rPr lang="en-US" sz="1400" dirty="0"/>
              <a:t>35. ILS Knob – Fully Clockwise </a:t>
            </a:r>
          </a:p>
        </p:txBody>
      </p:sp>
      <p:pic>
        <p:nvPicPr>
          <p:cNvPr id="4" name="Picture 3" descr="A picture containing black, white, standing&#10;&#10;Description automatically generated">
            <a:extLst>
              <a:ext uri="{FF2B5EF4-FFF2-40B4-BE49-F238E27FC236}">
                <a16:creationId xmlns:a16="http://schemas.microsoft.com/office/drawing/2014/main" id="{F72CF7BE-FA33-4F2C-BE2B-74EAB2A8FC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952" y="676896"/>
            <a:ext cx="2540529" cy="6463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3888C5-A0C8-4200-BE13-8A83B07CAE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651" y="255190"/>
            <a:ext cx="1297516" cy="1489741"/>
          </a:xfrm>
          <a:prstGeom prst="rect">
            <a:avLst/>
          </a:prstGeom>
        </p:spPr>
      </p:pic>
      <p:pic>
        <p:nvPicPr>
          <p:cNvPr id="9" name="Picture 8" descr="A picture containing outdoor, road, black, side&#10;&#10;Description automatically generated">
            <a:extLst>
              <a:ext uri="{FF2B5EF4-FFF2-40B4-BE49-F238E27FC236}">
                <a16:creationId xmlns:a16="http://schemas.microsoft.com/office/drawing/2014/main" id="{116C2515-88DD-49CA-8BA0-91F0AC46F5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32" y="2142761"/>
            <a:ext cx="2478618" cy="11251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8E7A72-D858-4D59-B05A-591E712238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752" y="2016369"/>
            <a:ext cx="1200149" cy="13779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840218-C42E-4C01-83C7-4E6F9E90DE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64" y="3445954"/>
            <a:ext cx="1272503" cy="15770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866AE47-44D7-4D20-8B2F-E841C25587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626" y="5243272"/>
            <a:ext cx="1183522" cy="169074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272D926-4692-4450-B57F-3CA8A0092F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626" y="7160930"/>
            <a:ext cx="1183522" cy="1592777"/>
          </a:xfrm>
          <a:prstGeom prst="rect">
            <a:avLst/>
          </a:prstGeom>
        </p:spPr>
      </p:pic>
      <p:pic>
        <p:nvPicPr>
          <p:cNvPr id="25" name="Picture 24" descr="A close up of a computer keyboard&#10;&#10;Description automatically generated">
            <a:extLst>
              <a:ext uri="{FF2B5EF4-FFF2-40B4-BE49-F238E27FC236}">
                <a16:creationId xmlns:a16="http://schemas.microsoft.com/office/drawing/2014/main" id="{97FC9DAF-0C57-4771-A78F-DD753F104B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852" y="3656831"/>
            <a:ext cx="1827225" cy="147356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498288D-B3A4-480E-BE01-772EB9D4CAFC}"/>
              </a:ext>
            </a:extLst>
          </p:cNvPr>
          <p:cNvSpPr txBox="1"/>
          <p:nvPr/>
        </p:nvSpPr>
        <p:spPr>
          <a:xfrm>
            <a:off x="101000" y="5378951"/>
            <a:ext cx="285471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AUDIO1</a:t>
            </a:r>
          </a:p>
          <a:p>
            <a:r>
              <a:rPr lang="en-US" sz="1400" dirty="0"/>
              <a:t>31. COMM 1 power know – As </a:t>
            </a:r>
            <a:r>
              <a:rPr lang="en-US" sz="1400" dirty="0" err="1"/>
              <a:t>Reqd</a:t>
            </a:r>
            <a:r>
              <a:rPr lang="en-US" sz="1400" dirty="0"/>
              <a:t>, Suggest 50%</a:t>
            </a:r>
          </a:p>
          <a:p>
            <a:r>
              <a:rPr lang="en-US" sz="1400" dirty="0"/>
              <a:t>32. COMM 2 power knob – As </a:t>
            </a:r>
            <a:r>
              <a:rPr lang="en-US" sz="1400" dirty="0" err="1"/>
              <a:t>Reqd</a:t>
            </a:r>
            <a:r>
              <a:rPr lang="en-US" sz="1400" dirty="0"/>
              <a:t>, Suggest 50%</a:t>
            </a:r>
          </a:p>
          <a:p>
            <a:r>
              <a:rPr lang="en-US" sz="1400" dirty="0"/>
              <a:t>33. MSL knob – Fully CW</a:t>
            </a:r>
          </a:p>
          <a:p>
            <a:r>
              <a:rPr lang="en-US" sz="1400" dirty="0"/>
              <a:t>34. THREAT knob – Fully CW</a:t>
            </a:r>
          </a:p>
        </p:txBody>
      </p:sp>
      <p:pic>
        <p:nvPicPr>
          <p:cNvPr id="29" name="Picture 28" descr="A picture containing clock, photo, sitting, black&#10;&#10;Description automatically generated">
            <a:extLst>
              <a:ext uri="{FF2B5EF4-FFF2-40B4-BE49-F238E27FC236}">
                <a16:creationId xmlns:a16="http://schemas.microsoft.com/office/drawing/2014/main" id="{B4161109-0944-44CC-8AB8-8B65F7123F4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658" y="5649602"/>
            <a:ext cx="2049785" cy="1063135"/>
          </a:xfrm>
          <a:prstGeom prst="rect">
            <a:avLst/>
          </a:prstGeom>
        </p:spPr>
      </p:pic>
      <p:pic>
        <p:nvPicPr>
          <p:cNvPr id="36" name="Picture 35" descr="A close up of a gauge&#10;&#10;Description automatically generated">
            <a:extLst>
              <a:ext uri="{FF2B5EF4-FFF2-40B4-BE49-F238E27FC236}">
                <a16:creationId xmlns:a16="http://schemas.microsoft.com/office/drawing/2014/main" id="{0313EFBD-EE2B-4784-A658-A7D903C9DFD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322" y="7609437"/>
            <a:ext cx="2329702" cy="59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69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FEE25A9-460D-4A9A-83CC-D7833230B004}"/>
              </a:ext>
            </a:extLst>
          </p:cNvPr>
          <p:cNvSpPr txBox="1"/>
          <p:nvPr/>
        </p:nvSpPr>
        <p:spPr>
          <a:xfrm>
            <a:off x="0" y="1997817"/>
            <a:ext cx="31557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BACKUP UHF PANEL</a:t>
            </a:r>
          </a:p>
          <a:p>
            <a:r>
              <a:rPr lang="en-US" sz="1400" dirty="0"/>
              <a:t>38. FUNCTION knob - BOTH</a:t>
            </a:r>
          </a:p>
          <a:p>
            <a:r>
              <a:rPr lang="en-US" sz="1400" dirty="0"/>
              <a:t>39. Set to default Channel as set in Data Transfer Cartridge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7CBAE5-630C-4F88-B4D6-CFC53E296643}"/>
              </a:ext>
            </a:extLst>
          </p:cNvPr>
          <p:cNvSpPr txBox="1"/>
          <p:nvPr/>
        </p:nvSpPr>
        <p:spPr>
          <a:xfrm>
            <a:off x="5707623" y="8804269"/>
            <a:ext cx="15976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V1 – 5/5/2020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0B25FC-7DFB-49B0-AF1A-6278CB9AA3B3}"/>
              </a:ext>
            </a:extLst>
          </p:cNvPr>
          <p:cNvSpPr/>
          <p:nvPr/>
        </p:nvSpPr>
        <p:spPr>
          <a:xfrm>
            <a:off x="145156" y="511635"/>
            <a:ext cx="21965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IFF</a:t>
            </a:r>
          </a:p>
          <a:p>
            <a:r>
              <a:rPr lang="en-US" sz="1400" dirty="0"/>
              <a:t>36. Put in knob in Standby</a:t>
            </a:r>
          </a:p>
          <a:p>
            <a:r>
              <a:rPr lang="en-US" sz="1400" dirty="0"/>
              <a:t>37. CNI knob - UFC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964EA0E-FE00-4F1B-936E-FFCD2D4DD38A}"/>
              </a:ext>
            </a:extLst>
          </p:cNvPr>
          <p:cNvSpPr/>
          <p:nvPr/>
        </p:nvSpPr>
        <p:spPr>
          <a:xfrm>
            <a:off x="117181" y="7010505"/>
            <a:ext cx="247861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       Panel: </a:t>
            </a:r>
            <a:r>
              <a:rPr lang="en-US" sz="1400" b="1" dirty="0"/>
              <a:t>CMDS</a:t>
            </a:r>
          </a:p>
          <a:p>
            <a:r>
              <a:rPr lang="en-US" sz="1400" dirty="0"/>
              <a:t>42. MODE knob – MAN</a:t>
            </a:r>
          </a:p>
          <a:p>
            <a:r>
              <a:rPr lang="en-US" sz="1400" dirty="0"/>
              <a:t>43. RWR switch – ON</a:t>
            </a:r>
          </a:p>
          <a:p>
            <a:r>
              <a:rPr lang="en-US" sz="1400" dirty="0"/>
              <a:t>44. JMR switch -ON</a:t>
            </a:r>
          </a:p>
          <a:p>
            <a:r>
              <a:rPr lang="en-US" sz="1400" dirty="0"/>
              <a:t>45. CH switch – ON</a:t>
            </a:r>
          </a:p>
          <a:p>
            <a:r>
              <a:rPr lang="en-US" sz="1400" dirty="0"/>
              <a:t>46. FL switch - ON </a:t>
            </a:r>
          </a:p>
          <a:p>
            <a:r>
              <a:rPr lang="en-US" sz="1400" dirty="0"/>
              <a:t>47. PRGM knob – As desired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98288D-B3A4-480E-BE01-772EB9D4CAFC}"/>
              </a:ext>
            </a:extLst>
          </p:cNvPr>
          <p:cNvSpPr txBox="1"/>
          <p:nvPr/>
        </p:nvSpPr>
        <p:spPr>
          <a:xfrm>
            <a:off x="117181" y="3867801"/>
            <a:ext cx="22525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HMCS</a:t>
            </a:r>
          </a:p>
          <a:p>
            <a:r>
              <a:rPr lang="en-US" sz="1400" dirty="0"/>
              <a:t>40. Set Brightness (Below EWMS left ¼ panel)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E627B4-0B5D-487C-BB92-8115750B6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203" y="0"/>
            <a:ext cx="1141026" cy="1524564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A097C5F4-D294-4317-BE23-138DF354EE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631" y="288745"/>
            <a:ext cx="1761152" cy="1131373"/>
          </a:xfrm>
          <a:prstGeom prst="rect">
            <a:avLst/>
          </a:prstGeom>
        </p:spPr>
      </p:pic>
      <p:pic>
        <p:nvPicPr>
          <p:cNvPr id="17" name="Picture 16" descr="A picture containing clock, monitor, several, many&#10;&#10;Description automatically generated">
            <a:extLst>
              <a:ext uri="{FF2B5EF4-FFF2-40B4-BE49-F238E27FC236}">
                <a16:creationId xmlns:a16="http://schemas.microsoft.com/office/drawing/2014/main" id="{D7750A28-D825-4B2F-8826-4496A52840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799" y="1835382"/>
            <a:ext cx="1538307" cy="1278976"/>
          </a:xfrm>
          <a:prstGeom prst="rect">
            <a:avLst/>
          </a:prstGeom>
        </p:spPr>
      </p:pic>
      <p:pic>
        <p:nvPicPr>
          <p:cNvPr id="20" name="Picture 19" descr="A picture containing meter, white&#10;&#10;Description automatically generated">
            <a:extLst>
              <a:ext uri="{FF2B5EF4-FFF2-40B4-BE49-F238E27FC236}">
                <a16:creationId xmlns:a16="http://schemas.microsoft.com/office/drawing/2014/main" id="{01B44898-08F8-4C1E-87F4-1D950C159E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826" y="4012082"/>
            <a:ext cx="2401145" cy="612537"/>
          </a:xfrm>
          <a:prstGeom prst="rect">
            <a:avLst/>
          </a:prstGeom>
        </p:spPr>
      </p:pic>
      <p:pic>
        <p:nvPicPr>
          <p:cNvPr id="23" name="Picture 22" descr="A close up of a device&#10;&#10;Description automatically generated">
            <a:extLst>
              <a:ext uri="{FF2B5EF4-FFF2-40B4-BE49-F238E27FC236}">
                <a16:creationId xmlns:a16="http://schemas.microsoft.com/office/drawing/2014/main" id="{137CB5ED-0747-4835-A95C-7183023B86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025" y="1771108"/>
            <a:ext cx="1352327" cy="140752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5979456-F227-4EEE-883A-ED996900DC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908" y="3605469"/>
            <a:ext cx="1141378" cy="147274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8AE958D9-133F-4ED2-9FC6-EE4B4861CE33}"/>
              </a:ext>
            </a:extLst>
          </p:cNvPr>
          <p:cNvSpPr/>
          <p:nvPr/>
        </p:nvSpPr>
        <p:spPr>
          <a:xfrm>
            <a:off x="89207" y="5465831"/>
            <a:ext cx="3429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ECM PANEL</a:t>
            </a:r>
          </a:p>
          <a:p>
            <a:r>
              <a:rPr lang="en-US" sz="1400" dirty="0"/>
              <a:t>41. ECM power switch- OPR. (the top left toggle switch)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197C02E-2955-4E0F-A6DF-C692064031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299" y="5345876"/>
            <a:ext cx="1110596" cy="1472746"/>
          </a:xfrm>
          <a:prstGeom prst="rect">
            <a:avLst/>
          </a:prstGeom>
        </p:spPr>
      </p:pic>
      <p:pic>
        <p:nvPicPr>
          <p:cNvPr id="35" name="Picture 34" descr="A picture containing red, monitor, sitting, box&#10;&#10;Description automatically generated">
            <a:extLst>
              <a:ext uri="{FF2B5EF4-FFF2-40B4-BE49-F238E27FC236}">
                <a16:creationId xmlns:a16="http://schemas.microsoft.com/office/drawing/2014/main" id="{1CCF8962-C419-412C-A246-763CE12A09B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046" y="5551941"/>
            <a:ext cx="1921943" cy="864874"/>
          </a:xfrm>
          <a:prstGeom prst="rect">
            <a:avLst/>
          </a:prstGeom>
        </p:spPr>
      </p:pic>
      <p:pic>
        <p:nvPicPr>
          <p:cNvPr id="38" name="Picture 37" descr="A close up of a device&#10;&#10;Description automatically generated">
            <a:extLst>
              <a:ext uri="{FF2B5EF4-FFF2-40B4-BE49-F238E27FC236}">
                <a16:creationId xmlns:a16="http://schemas.microsoft.com/office/drawing/2014/main" id="{519A40D3-7F00-4192-8FED-738612BC2C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299" y="7024214"/>
            <a:ext cx="1110596" cy="1404577"/>
          </a:xfrm>
          <a:prstGeom prst="rect">
            <a:avLst/>
          </a:prstGeom>
        </p:spPr>
      </p:pic>
      <p:pic>
        <p:nvPicPr>
          <p:cNvPr id="40" name="Picture 39" descr="A picture containing grass, photo, sitting, red&#10;&#10;Description automatically generated">
            <a:extLst>
              <a:ext uri="{FF2B5EF4-FFF2-40B4-BE49-F238E27FC236}">
                <a16:creationId xmlns:a16="http://schemas.microsoft.com/office/drawing/2014/main" id="{B5BABF79-9576-4A06-8E5E-D4A06E5728E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826" y="7192782"/>
            <a:ext cx="1551304" cy="1020439"/>
          </a:xfrm>
          <a:prstGeom prst="rect">
            <a:avLst/>
          </a:prstGeom>
        </p:spPr>
      </p:pic>
      <p:pic>
        <p:nvPicPr>
          <p:cNvPr id="41" name="Picture 40" descr="A picture containing outdoor, street, parking, display&#10;&#10;Description automatically generated">
            <a:extLst>
              <a:ext uri="{FF2B5EF4-FFF2-40B4-BE49-F238E27FC236}">
                <a16:creationId xmlns:a16="http://schemas.microsoft.com/office/drawing/2014/main" id="{B4432662-ACCC-412D-A262-AEA61320DED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091" y="7216282"/>
            <a:ext cx="558354" cy="102044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F327D426-CEE4-447D-9490-B8778AA20590}"/>
              </a:ext>
            </a:extLst>
          </p:cNvPr>
          <p:cNvSpPr/>
          <p:nvPr/>
        </p:nvSpPr>
        <p:spPr>
          <a:xfrm>
            <a:off x="117181" y="8525282"/>
            <a:ext cx="3429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Panel: </a:t>
            </a:r>
            <a:r>
              <a:rPr lang="en-US" sz="1400" b="1" dirty="0"/>
              <a:t>THREAT WARNING AUXILIARY</a:t>
            </a:r>
          </a:p>
          <a:p>
            <a:r>
              <a:rPr lang="en-US" sz="1400" dirty="0"/>
              <a:t>48. POWER button on</a:t>
            </a:r>
          </a:p>
        </p:txBody>
      </p:sp>
    </p:spTree>
    <p:extLst>
      <p:ext uri="{BB962C8B-B14F-4D97-AF65-F5344CB8AC3E}">
        <p14:creationId xmlns:p14="http://schemas.microsoft.com/office/powerpoint/2010/main" val="3330121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FEE25A9-460D-4A9A-83CC-D7833230B004}"/>
              </a:ext>
            </a:extLst>
          </p:cNvPr>
          <p:cNvSpPr txBox="1"/>
          <p:nvPr/>
        </p:nvSpPr>
        <p:spPr>
          <a:xfrm>
            <a:off x="0" y="1568533"/>
            <a:ext cx="35430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       CLEAR IFF AVIONICS FAULT</a:t>
            </a:r>
          </a:p>
          <a:p>
            <a:r>
              <a:rPr lang="en-US" sz="1400" dirty="0"/>
              <a:t>52. MFD – FCR OSB Press</a:t>
            </a:r>
          </a:p>
          <a:p>
            <a:r>
              <a:rPr lang="en-US" sz="1400" dirty="0"/>
              <a:t>53. MFD – TEST OSB Press</a:t>
            </a:r>
          </a:p>
          <a:p>
            <a:r>
              <a:rPr lang="en-US" sz="1400" dirty="0"/>
              <a:t>54. MFD – CLR OSB Press (To clear IFF Fault)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7CBAE5-630C-4F88-B4D6-CFC53E296643}"/>
              </a:ext>
            </a:extLst>
          </p:cNvPr>
          <p:cNvSpPr txBox="1"/>
          <p:nvPr/>
        </p:nvSpPr>
        <p:spPr>
          <a:xfrm>
            <a:off x="5707623" y="8804269"/>
            <a:ext cx="15976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V1 – 5/5/2020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0B25FC-7DFB-49B0-AF1A-6278CB9AA3B3}"/>
              </a:ext>
            </a:extLst>
          </p:cNvPr>
          <p:cNvSpPr/>
          <p:nvPr/>
        </p:nvSpPr>
        <p:spPr>
          <a:xfrm>
            <a:off x="145156" y="511635"/>
            <a:ext cx="25694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    </a:t>
            </a:r>
            <a:r>
              <a:rPr lang="en-US" sz="1400" dirty="0"/>
              <a:t>Panel: </a:t>
            </a:r>
            <a:r>
              <a:rPr lang="en-US" sz="1400" b="1" dirty="0"/>
              <a:t>LEFT MFD – LOAD DTE</a:t>
            </a:r>
          </a:p>
          <a:p>
            <a:r>
              <a:rPr lang="en-US" sz="1400" dirty="0"/>
              <a:t>49. MFD – FCR OSB Press</a:t>
            </a:r>
          </a:p>
          <a:p>
            <a:r>
              <a:rPr lang="en-US" sz="1400" dirty="0"/>
              <a:t>50. MFD – DTE OSB Press</a:t>
            </a:r>
          </a:p>
          <a:p>
            <a:r>
              <a:rPr lang="en-US" sz="1400" dirty="0"/>
              <a:t>51. MFD – LOAD OSB Press</a:t>
            </a:r>
          </a:p>
          <a:p>
            <a:endParaRPr lang="en-US" sz="14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964EA0E-FE00-4F1B-936E-FFCD2D4DD38A}"/>
              </a:ext>
            </a:extLst>
          </p:cNvPr>
          <p:cNvSpPr/>
          <p:nvPr/>
        </p:nvSpPr>
        <p:spPr>
          <a:xfrm>
            <a:off x="117181" y="7125985"/>
            <a:ext cx="27263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      </a:t>
            </a:r>
            <a:r>
              <a:rPr lang="en-US" sz="1400" dirty="0"/>
              <a:t>Panel: </a:t>
            </a:r>
            <a:r>
              <a:rPr lang="en-US" sz="1400" b="1" dirty="0"/>
              <a:t>UFC</a:t>
            </a:r>
          </a:p>
          <a:p>
            <a:r>
              <a:rPr lang="en-US" sz="1400" dirty="0"/>
              <a:t>58. Press A-A</a:t>
            </a:r>
          </a:p>
          <a:p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98288D-B3A4-480E-BE01-772EB9D4CAFC}"/>
              </a:ext>
            </a:extLst>
          </p:cNvPr>
          <p:cNvSpPr txBox="1"/>
          <p:nvPr/>
        </p:nvSpPr>
        <p:spPr>
          <a:xfrm>
            <a:off x="117181" y="2754996"/>
            <a:ext cx="27263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     </a:t>
            </a:r>
            <a:r>
              <a:rPr lang="en-US" sz="1400" b="1" dirty="0"/>
              <a:t>RETURN TO FCR PAGE</a:t>
            </a:r>
          </a:p>
          <a:p>
            <a:r>
              <a:rPr lang="en-US" sz="1400" dirty="0"/>
              <a:t>55. MFD – FCR OSE Press</a:t>
            </a:r>
          </a:p>
          <a:p>
            <a:r>
              <a:rPr lang="en-US" sz="1400" dirty="0"/>
              <a:t>       Note – BIT test will now re-run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AE958D9-133F-4ED2-9FC6-EE4B4861CE33}"/>
              </a:ext>
            </a:extLst>
          </p:cNvPr>
          <p:cNvSpPr/>
          <p:nvPr/>
        </p:nvSpPr>
        <p:spPr>
          <a:xfrm>
            <a:off x="-1" y="4005636"/>
            <a:ext cx="3829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56. SET STORES CONFIG switch – CAT I OR CAT III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BA9A9F-D011-466A-8210-29598BDA690C}"/>
              </a:ext>
            </a:extLst>
          </p:cNvPr>
          <p:cNvSpPr txBox="1"/>
          <p:nvPr/>
        </p:nvSpPr>
        <p:spPr>
          <a:xfrm>
            <a:off x="200821" y="148599"/>
            <a:ext cx="5909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Wait for bit test to complete on left MFD before continuing</a:t>
            </a:r>
          </a:p>
        </p:txBody>
      </p:sp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168053D1-D565-41C2-B19A-2B8F259E25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635" y="518577"/>
            <a:ext cx="1514689" cy="1980747"/>
          </a:xfrm>
          <a:prstGeom prst="rect">
            <a:avLst/>
          </a:prstGeom>
        </p:spPr>
      </p:pic>
      <p:pic>
        <p:nvPicPr>
          <p:cNvPr id="10" name="Picture 9" descr="A close up of a device&#10;&#10;Description automatically generated">
            <a:extLst>
              <a:ext uri="{FF2B5EF4-FFF2-40B4-BE49-F238E27FC236}">
                <a16:creationId xmlns:a16="http://schemas.microsoft.com/office/drawing/2014/main" id="{277DB0E6-BA40-4441-BD00-38AC0D787B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65" y="3493660"/>
            <a:ext cx="1056310" cy="11080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7B66FD-D962-4819-8283-38FBCE23BC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441" y="3188792"/>
            <a:ext cx="1124935" cy="15908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661A318-D029-409C-9012-21A8A4D26D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109" y="4779610"/>
            <a:ext cx="1243948" cy="1590818"/>
          </a:xfrm>
          <a:prstGeom prst="rect">
            <a:avLst/>
          </a:prstGeom>
        </p:spPr>
      </p:pic>
      <p:pic>
        <p:nvPicPr>
          <p:cNvPr id="19" name="Picture 18" descr="A close up of a device&#10;&#10;Description automatically generated">
            <a:extLst>
              <a:ext uri="{FF2B5EF4-FFF2-40B4-BE49-F238E27FC236}">
                <a16:creationId xmlns:a16="http://schemas.microsoft.com/office/drawing/2014/main" id="{B977BC68-F5E5-4466-BB99-8CC4B99FB7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368" y="6663966"/>
            <a:ext cx="1243948" cy="1662703"/>
          </a:xfrm>
          <a:prstGeom prst="rect">
            <a:avLst/>
          </a:prstGeom>
        </p:spPr>
      </p:pic>
      <p:pic>
        <p:nvPicPr>
          <p:cNvPr id="22" name="Picture 21" descr="A close up of a keyboard&#10;&#10;Description automatically generated">
            <a:extLst>
              <a:ext uri="{FF2B5EF4-FFF2-40B4-BE49-F238E27FC236}">
                <a16:creationId xmlns:a16="http://schemas.microsoft.com/office/drawing/2014/main" id="{E84C9D81-0466-4B31-9D0F-FBC788ABD4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739" y="6977061"/>
            <a:ext cx="1487896" cy="1171504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BA77C61E-38F7-4731-AD02-47E945F0D736}"/>
              </a:ext>
            </a:extLst>
          </p:cNvPr>
          <p:cNvSpPr/>
          <p:nvPr/>
        </p:nvSpPr>
        <p:spPr>
          <a:xfrm>
            <a:off x="0" y="5259967"/>
            <a:ext cx="22669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57. Arm the ejection seat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66EC3C-4D0B-45FB-9BB4-857CAA979177}"/>
              </a:ext>
            </a:extLst>
          </p:cNvPr>
          <p:cNvSpPr txBox="1"/>
          <p:nvPr/>
        </p:nvSpPr>
        <p:spPr>
          <a:xfrm>
            <a:off x="379387" y="6669284"/>
            <a:ext cx="1508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Data Link Setup</a:t>
            </a:r>
          </a:p>
        </p:txBody>
      </p:sp>
    </p:spTree>
    <p:extLst>
      <p:ext uri="{BB962C8B-B14F-4D97-AF65-F5344CB8AC3E}">
        <p14:creationId xmlns:p14="http://schemas.microsoft.com/office/powerpoint/2010/main" val="1289752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FEE25A9-460D-4A9A-83CC-D7833230B004}"/>
              </a:ext>
            </a:extLst>
          </p:cNvPr>
          <p:cNvSpPr txBox="1"/>
          <p:nvPr/>
        </p:nvSpPr>
        <p:spPr>
          <a:xfrm>
            <a:off x="117181" y="2683742"/>
            <a:ext cx="31557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       All Flight Members</a:t>
            </a:r>
          </a:p>
          <a:p>
            <a:r>
              <a:rPr lang="en-US" sz="1400" b="1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UFC</a:t>
            </a:r>
          </a:p>
          <a:p>
            <a:r>
              <a:rPr lang="en-US" sz="1400" dirty="0"/>
              <a:t>61. Press A-A to return to ‘NAV’ mode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7CBAE5-630C-4F88-B4D6-CFC53E296643}"/>
              </a:ext>
            </a:extLst>
          </p:cNvPr>
          <p:cNvSpPr txBox="1"/>
          <p:nvPr/>
        </p:nvSpPr>
        <p:spPr>
          <a:xfrm>
            <a:off x="5707623" y="8804269"/>
            <a:ext cx="15976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V1 – 5/5/2020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0B25FC-7DFB-49B0-AF1A-6278CB9AA3B3}"/>
              </a:ext>
            </a:extLst>
          </p:cNvPr>
          <p:cNvSpPr/>
          <p:nvPr/>
        </p:nvSpPr>
        <p:spPr>
          <a:xfrm>
            <a:off x="145156" y="511635"/>
            <a:ext cx="422681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    </a:t>
            </a:r>
            <a:r>
              <a:rPr lang="en-US" sz="1400" dirty="0"/>
              <a:t>Panel: </a:t>
            </a:r>
            <a:r>
              <a:rPr lang="en-US" sz="1400" b="1" dirty="0"/>
              <a:t>LEFT MFD</a:t>
            </a:r>
          </a:p>
          <a:p>
            <a:r>
              <a:rPr lang="en-US" sz="1400" dirty="0"/>
              <a:t>59. MFD – OSB 6 Press to Toggle ‘ASSIGN’ , ‘CONT’ , ‘DMD’ Flight Lead set to ‘CONT’, Rest of flight set to ‘DMD</a:t>
            </a:r>
          </a:p>
          <a:p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98288D-B3A4-480E-BE01-772EB9D4CAFC}"/>
              </a:ext>
            </a:extLst>
          </p:cNvPr>
          <p:cNvSpPr txBox="1"/>
          <p:nvPr/>
        </p:nvSpPr>
        <p:spPr>
          <a:xfrm>
            <a:off x="117181" y="1647181"/>
            <a:ext cx="42547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60.</a:t>
            </a:r>
            <a:r>
              <a:rPr lang="en-US" sz="1400" b="1" dirty="0"/>
              <a:t> Flight Lead Only</a:t>
            </a:r>
          </a:p>
          <a:p>
            <a:r>
              <a:rPr lang="en-US" sz="1400" dirty="0"/>
              <a:t>       Hold Comms Switch Left for &gt; 1 sec and release. (CTRL + o) Ensure ‘CONT’ on let MFD becomes inverted MFD – FCR OSE Press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66EC3C-4D0B-45FB-9BB4-857CAA979177}"/>
              </a:ext>
            </a:extLst>
          </p:cNvPr>
          <p:cNvSpPr txBox="1"/>
          <p:nvPr/>
        </p:nvSpPr>
        <p:spPr>
          <a:xfrm>
            <a:off x="379387" y="3711832"/>
            <a:ext cx="304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Enter Datalink ID no’s for other flights</a:t>
            </a:r>
          </a:p>
        </p:txBody>
      </p:sp>
      <p:pic>
        <p:nvPicPr>
          <p:cNvPr id="17" name="Picture 16" descr="A close up of a device&#10;&#10;Description automatically generated">
            <a:extLst>
              <a:ext uri="{FF2B5EF4-FFF2-40B4-BE49-F238E27FC236}">
                <a16:creationId xmlns:a16="http://schemas.microsoft.com/office/drawing/2014/main" id="{E81E535C-9793-45F6-B8B3-CD00E4F05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12" y="635946"/>
            <a:ext cx="1390649" cy="181854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6C6E86C-8FD8-44B7-9BB8-7D7725CD489B}"/>
              </a:ext>
            </a:extLst>
          </p:cNvPr>
          <p:cNvSpPr/>
          <p:nvPr/>
        </p:nvSpPr>
        <p:spPr>
          <a:xfrm>
            <a:off x="117181" y="4117364"/>
            <a:ext cx="3549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       </a:t>
            </a:r>
            <a:r>
              <a:rPr lang="en-US" sz="1400" dirty="0"/>
              <a:t>Panel: </a:t>
            </a:r>
            <a:r>
              <a:rPr lang="en-US" sz="1400" b="1" dirty="0"/>
              <a:t>UFC</a:t>
            </a:r>
          </a:p>
          <a:p>
            <a:r>
              <a:rPr lang="en-US" sz="1400" dirty="0"/>
              <a:t>62. Press ‘LIST’ button</a:t>
            </a:r>
          </a:p>
          <a:p>
            <a:r>
              <a:rPr lang="en-US" sz="1400" dirty="0"/>
              <a:t>63. Press ‘ENTER’</a:t>
            </a:r>
          </a:p>
          <a:p>
            <a:r>
              <a:rPr lang="en-US" sz="1400" dirty="0"/>
              <a:t>64. Press Data Command Switch (DCS) to ‘SEQ’</a:t>
            </a:r>
          </a:p>
          <a:p>
            <a:r>
              <a:rPr lang="en-US" sz="1400" dirty="0"/>
              <a:t>65. Press DCS down arrow to navigate cursor</a:t>
            </a:r>
          </a:p>
          <a:p>
            <a:r>
              <a:rPr lang="en-US" sz="1400" dirty="0"/>
              <a:t>66. Using UFC, type in Datalink ID no and press enter (obtained from briefing screen)</a:t>
            </a:r>
          </a:p>
          <a:p>
            <a:r>
              <a:rPr lang="en-US" sz="1400" dirty="0"/>
              <a:t>67. Press DCS return to exit</a:t>
            </a:r>
          </a:p>
          <a:p>
            <a:endParaRPr lang="en-US" sz="1400" dirty="0"/>
          </a:p>
          <a:p>
            <a:r>
              <a:rPr lang="en-US" sz="1400" dirty="0"/>
              <a:t> </a:t>
            </a:r>
          </a:p>
        </p:txBody>
      </p:sp>
      <p:pic>
        <p:nvPicPr>
          <p:cNvPr id="20" name="Picture 19" descr="A close up of a device&#10;&#10;Description automatically generated">
            <a:extLst>
              <a:ext uri="{FF2B5EF4-FFF2-40B4-BE49-F238E27FC236}">
                <a16:creationId xmlns:a16="http://schemas.microsoft.com/office/drawing/2014/main" id="{528F502B-9A1E-4477-B37D-FCDF06F7F5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18" y="4008181"/>
            <a:ext cx="1221515" cy="1632719"/>
          </a:xfrm>
          <a:prstGeom prst="rect">
            <a:avLst/>
          </a:prstGeom>
        </p:spPr>
      </p:pic>
      <p:pic>
        <p:nvPicPr>
          <p:cNvPr id="21" name="Picture 20" descr="A close up of a keyboard&#10;&#10;Description automatically generated">
            <a:extLst>
              <a:ext uri="{FF2B5EF4-FFF2-40B4-BE49-F238E27FC236}">
                <a16:creationId xmlns:a16="http://schemas.microsoft.com/office/drawing/2014/main" id="{1DF3FAF0-87D8-480E-8B61-24B7BB12BC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315" y="4348870"/>
            <a:ext cx="1317593" cy="10374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8030939-DE31-4239-83FF-91B0CCBDEC03}"/>
              </a:ext>
            </a:extLst>
          </p:cNvPr>
          <p:cNvSpPr/>
          <p:nvPr/>
        </p:nvSpPr>
        <p:spPr>
          <a:xfrm>
            <a:off x="145156" y="6441682"/>
            <a:ext cx="3429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 Panel: </a:t>
            </a:r>
            <a:r>
              <a:rPr lang="en-US" sz="1400" b="1" dirty="0"/>
              <a:t>AVIONICS POWER</a:t>
            </a:r>
          </a:p>
          <a:p>
            <a:r>
              <a:rPr lang="en-US" sz="1400" dirty="0"/>
              <a:t>68. After INS is aligned, switch to NAV</a:t>
            </a:r>
          </a:p>
        </p:txBody>
      </p:sp>
      <p:pic>
        <p:nvPicPr>
          <p:cNvPr id="23" name="Picture 22" descr="A screen shot of a computer&#10;&#10;Description automatically generated">
            <a:extLst>
              <a:ext uri="{FF2B5EF4-FFF2-40B4-BE49-F238E27FC236}">
                <a16:creationId xmlns:a16="http://schemas.microsoft.com/office/drawing/2014/main" id="{71276EF0-516E-4553-A399-7377E75BC9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980" y="6247854"/>
            <a:ext cx="1743471" cy="113589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DBAB69B-9732-4714-AE50-A16CC381A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773" y="5971612"/>
            <a:ext cx="1249403" cy="168838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0FCDA32-B206-499F-9897-2145A695D1F9}"/>
              </a:ext>
            </a:extLst>
          </p:cNvPr>
          <p:cNvSpPr/>
          <p:nvPr/>
        </p:nvSpPr>
        <p:spPr>
          <a:xfrm>
            <a:off x="119636" y="7821550"/>
            <a:ext cx="31253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sz="1400" dirty="0"/>
              <a:t>Panel: </a:t>
            </a:r>
            <a:r>
              <a:rPr lang="en-US" sz="1400" b="1" dirty="0"/>
              <a:t>TWP</a:t>
            </a:r>
          </a:p>
          <a:p>
            <a:r>
              <a:rPr lang="en-US" sz="1400" dirty="0"/>
              <a:t>69. Press SYS Test button</a:t>
            </a:r>
          </a:p>
          <a:p>
            <a:r>
              <a:rPr lang="en-US" sz="1400" dirty="0"/>
              <a:t>70. Press MSL Launch button</a:t>
            </a:r>
          </a:p>
          <a:p>
            <a:r>
              <a:rPr lang="en-US" sz="1400" dirty="0"/>
              <a:t>71. Press Handoff button</a:t>
            </a:r>
          </a:p>
        </p:txBody>
      </p:sp>
      <p:pic>
        <p:nvPicPr>
          <p:cNvPr id="9" name="Picture 8" descr="A picture containing clock, meter, time, monitor&#10;&#10;Description automatically generated">
            <a:extLst>
              <a:ext uri="{FF2B5EF4-FFF2-40B4-BE49-F238E27FC236}">
                <a16:creationId xmlns:a16="http://schemas.microsoft.com/office/drawing/2014/main" id="{71D3191B-2D71-416C-916A-491286239A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858" y="7868474"/>
            <a:ext cx="1642784" cy="101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350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FEE25A9-460D-4A9A-83CC-D7833230B004}"/>
              </a:ext>
            </a:extLst>
          </p:cNvPr>
          <p:cNvSpPr txBox="1"/>
          <p:nvPr/>
        </p:nvSpPr>
        <p:spPr>
          <a:xfrm>
            <a:off x="145156" y="2460669"/>
            <a:ext cx="4445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74. PFLD – No faults. (Above caution panel, right console)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7CBAE5-630C-4F88-B4D6-CFC53E296643}"/>
              </a:ext>
            </a:extLst>
          </p:cNvPr>
          <p:cNvSpPr txBox="1"/>
          <p:nvPr/>
        </p:nvSpPr>
        <p:spPr>
          <a:xfrm>
            <a:off x="5707623" y="8804269"/>
            <a:ext cx="15976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V1 – 5/5/2020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0B25FC-7DFB-49B0-AF1A-6278CB9AA3B3}"/>
              </a:ext>
            </a:extLst>
          </p:cNvPr>
          <p:cNvSpPr/>
          <p:nvPr/>
        </p:nvSpPr>
        <p:spPr>
          <a:xfrm>
            <a:off x="145156" y="511635"/>
            <a:ext cx="4226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72. Nose wheel steering on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98288D-B3A4-480E-BE01-772EB9D4CAFC}"/>
              </a:ext>
            </a:extLst>
          </p:cNvPr>
          <p:cNvSpPr txBox="1"/>
          <p:nvPr/>
        </p:nvSpPr>
        <p:spPr>
          <a:xfrm>
            <a:off x="117181" y="1182401"/>
            <a:ext cx="4254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73. F-ACK button – Press. (Left Brow)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C6E86C-8FD8-44B7-9BB8-7D7725CD489B}"/>
              </a:ext>
            </a:extLst>
          </p:cNvPr>
          <p:cNvSpPr/>
          <p:nvPr/>
        </p:nvSpPr>
        <p:spPr>
          <a:xfrm>
            <a:off x="86445" y="3684809"/>
            <a:ext cx="52930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75. DED – Ensure set to INS page (Displays speed bottom right of 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UFC – LIST &gt; UFC - 6 </a:t>
            </a:r>
          </a:p>
          <a:p>
            <a:r>
              <a:rPr lang="en-US" sz="1400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030939-DE31-4239-83FF-91B0CCBDEC03}"/>
              </a:ext>
            </a:extLst>
          </p:cNvPr>
          <p:cNvSpPr/>
          <p:nvPr/>
        </p:nvSpPr>
        <p:spPr>
          <a:xfrm>
            <a:off x="86445" y="4572000"/>
            <a:ext cx="3429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76. Turn LANDING LIGHTS on </a:t>
            </a:r>
          </a:p>
        </p:txBody>
      </p:sp>
      <p:pic>
        <p:nvPicPr>
          <p:cNvPr id="7" name="Picture 6" descr="A picture containing knife&#10;&#10;Description automatically generated">
            <a:extLst>
              <a:ext uri="{FF2B5EF4-FFF2-40B4-BE49-F238E27FC236}">
                <a16:creationId xmlns:a16="http://schemas.microsoft.com/office/drawing/2014/main" id="{8C686E70-DBB4-4E1A-904D-703B0AF13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000" y="731927"/>
            <a:ext cx="886376" cy="11079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FED010-C576-4389-912F-444C9F6207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450" y="2365987"/>
            <a:ext cx="1911680" cy="804918"/>
          </a:xfrm>
          <a:prstGeom prst="rect">
            <a:avLst/>
          </a:prstGeom>
        </p:spPr>
      </p:pic>
      <p:pic>
        <p:nvPicPr>
          <p:cNvPr id="1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A9DB0480-691C-4866-86B5-C63A796B24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619" y="4228725"/>
            <a:ext cx="1083689" cy="113681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0018B5E-4D67-4AC2-9477-22B4CF796191}"/>
              </a:ext>
            </a:extLst>
          </p:cNvPr>
          <p:cNvSpPr/>
          <p:nvPr/>
        </p:nvSpPr>
        <p:spPr>
          <a:xfrm>
            <a:off x="145156" y="5389045"/>
            <a:ext cx="3429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77. Request to remove EPU Pin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421FEFB-1EC1-4079-B8E9-98638C4209FE}"/>
              </a:ext>
            </a:extLst>
          </p:cNvPr>
          <p:cNvSpPr/>
          <p:nvPr/>
        </p:nvSpPr>
        <p:spPr>
          <a:xfrm>
            <a:off x="145156" y="5973531"/>
            <a:ext cx="3429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78. Request permission to taxi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CB7F73-830E-4B49-A2B9-F4B805163214}"/>
              </a:ext>
            </a:extLst>
          </p:cNvPr>
          <p:cNvSpPr/>
          <p:nvPr/>
        </p:nvSpPr>
        <p:spPr>
          <a:xfrm>
            <a:off x="145156" y="6743652"/>
            <a:ext cx="3429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79. Chocks (ground crew) – Remove. (Tower comms [T,8])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AFF9C9-03A5-42D3-A332-3972CDFC2CC4}"/>
              </a:ext>
            </a:extLst>
          </p:cNvPr>
          <p:cNvSpPr/>
          <p:nvPr/>
        </p:nvSpPr>
        <p:spPr>
          <a:xfrm>
            <a:off x="153960" y="7807710"/>
            <a:ext cx="3429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80. Turn PARKING BRAKE OFF</a:t>
            </a:r>
          </a:p>
        </p:txBody>
      </p:sp>
    </p:spTree>
    <p:extLst>
      <p:ext uri="{BB962C8B-B14F-4D97-AF65-F5344CB8AC3E}">
        <p14:creationId xmlns:p14="http://schemas.microsoft.com/office/powerpoint/2010/main" val="4127685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953</Words>
  <Application>Microsoft Office PowerPoint</Application>
  <PresentationFormat>Letter Paper (8.5x11 in)</PresentationFormat>
  <Paragraphs>132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2020-11-29T03:59:33Z</dcterms:created>
  <dcterms:modified xsi:type="dcterms:W3CDTF">2020-11-29T03:59:49Z</dcterms:modified>
</cp:coreProperties>
</file>