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97" autoAdjust="0"/>
    <p:restoredTop sz="94660"/>
  </p:normalViewPr>
  <p:slideViewPr>
    <p:cSldViewPr>
      <p:cViewPr varScale="1">
        <p:scale>
          <a:sx n="69" d="100"/>
          <a:sy n="69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EBF92-B55E-4ED3-8BFA-6E90DDC4959E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9E925-0E02-4233-A395-BF67C9B97F42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9E925-0E02-4233-A395-BF67C9B97F42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สี่เหลี่ยมมุมมน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สี่เหลี่ยมมุมมน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20" name="ชื่อเรื่องรอง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19" name="ตัวยึดวันที่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1" name="ตัวยึดหมายเลขภาพนิ่ง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สี่เหลี่ยมมุมมน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มุมมน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มุมมน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สี่เหลี่ยมมุมมน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มนมุมสี่เหลี่ยมหนึ่งมุม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มุมมน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สี่เหลี่ยมมุมมน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ตัวยึดชื่อเรื่อง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25" name="ตัวยึดวันที่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8FB590-DD41-4F69-AD97-84FE28D77837}" type="datetimeFigureOut">
              <a:rPr lang="th-TH" smtClean="0"/>
              <a:pPr/>
              <a:t>22/01/56</a:t>
            </a:fld>
            <a:endParaRPr lang="th-TH"/>
          </a:p>
        </p:txBody>
      </p:sp>
      <p:sp>
        <p:nvSpPr>
          <p:cNvPr id="18" name="ตัวยึดท้ายกระดา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61737F7-A631-400B-B810-82C1D1A26D09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7" Type="http://schemas.openxmlformats.org/officeDocument/2006/relationships/image" Target="../media/image3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6.jpeg"/><Relationship Id="rId7" Type="http://schemas.openxmlformats.org/officeDocument/2006/relationships/image" Target="../media/image4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4" Type="http://schemas.openxmlformats.org/officeDocument/2006/relationships/image" Target="../media/image37.gif"/><Relationship Id="rId9" Type="http://schemas.openxmlformats.org/officeDocument/2006/relationships/image" Target="../media/image4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358246" cy="3786214"/>
          </a:xfrm>
        </p:spPr>
        <p:txBody>
          <a:bodyPr/>
          <a:lstStyle/>
          <a:p>
            <a:pPr algn="ctr"/>
            <a: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บทที่</a:t>
            </a:r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 2 </a:t>
            </a:r>
            <a: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อยู่อย่างปลอดภัย</a:t>
            </a:r>
            <a:b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</a:br>
            <a: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/>
            </a:r>
            <a:b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</a:br>
            <a: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วิชา วิทยาศาสตร์ (ว  </a:t>
            </a:r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30102</a:t>
            </a:r>
            <a:r>
              <a:rPr lang="th-TH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>)</a:t>
            </a:r>
            <a:r>
              <a:rPr lang="th-TH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  <a:t/>
            </a:r>
            <a:br>
              <a:rPr lang="th-TH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cs typeface="+mn-cs"/>
              </a:rPr>
            </a:br>
            <a:endParaRPr lang="th-TH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cs typeface="+mn-cs"/>
            </a:endParaRPr>
          </a:p>
        </p:txBody>
      </p:sp>
      <p:pic>
        <p:nvPicPr>
          <p:cNvPr id="4" name="รูปภาพ 3" descr="987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38234">
            <a:off x="654282" y="4279494"/>
            <a:ext cx="1785950" cy="2245194"/>
          </a:xfrm>
          <a:prstGeom prst="rect">
            <a:avLst/>
          </a:prstGeom>
        </p:spPr>
      </p:pic>
      <p:pic>
        <p:nvPicPr>
          <p:cNvPr id="13314" name="Picture 2" descr="http://www.health-to-rich.com/article/art_41948055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471504">
            <a:off x="5929322" y="4143356"/>
            <a:ext cx="242889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2.2</a:t>
            </a:r>
            <a:r>
              <a:rPr lang="th-TH" dirty="0" smtClean="0"/>
              <a:t>การเสริมสร้างภูมิคุ้มกันโรคให้กับร่างกาย</a:t>
            </a:r>
            <a:br>
              <a:rPr lang="th-TH" dirty="0" smtClean="0"/>
            </a:b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0034" y="1428736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th-TH" dirty="0" smtClean="0"/>
              <a:t>ภูมิคุ้มกันก่อเอง : จากการฉีดวัคซีน</a:t>
            </a:r>
            <a:br>
              <a:rPr lang="th-TH" dirty="0" smtClean="0"/>
            </a:br>
            <a:r>
              <a:rPr lang="th-TH" dirty="0" smtClean="0"/>
              <a:t>      โรคบางชนิดเมื่อเคยเป็นครั้งหนึ่งและรักษาหายแล้ว ร่างกายจะมีภูมิต้านทานต่อโรคนั้นทำให้ไม่เป็นโรคนั้นอีกตลอดไป เช่น โรคอีสุกอีใส เป็นต้น ทั้งนี้ก็เป็นเพราะว่า เซลล์ที ในร่างกายจะจดจำเชื้อโรคอีสุกอีใสนี้ได้ จึงกระตุ่นให้เซลล์บีพัฒนาเป็นเซลล์พลาสมาเพื่อสร้างแอนติบอดีไปจัดการกับแอนติเจนเชื้อโรคอีสุกอีใสนั้น ภูมิคุ้มกันที่เกิดขึ้นในลักษณะนี้เรียกว่า  ภูมิคุ้มกันก่อเอง และจากหลักการของระบบภูมิคุ้มกันตามธรรมชาติของร่างกายนี้เอง ที่นำไปสู่แนวความคิด การฉีดวัคซีน เพื่อกระตุ้นให้ร่างกายสร้างภูมิคุ้มกัน โดยใช้เชื้อโรคที่ตายแล้วหรืออ่อนฤทธิ์ลง ทำให้เป็นวัคซีนแล้วฉีดเข้าเข้าสู่ร่างกาย ทำให้เกิดภูมิต้านทานขึ้น</a:t>
            </a:r>
          </a:p>
          <a:p>
            <a:endParaRPr lang="th-TH" dirty="0"/>
          </a:p>
        </p:txBody>
      </p:sp>
      <p:pic>
        <p:nvPicPr>
          <p:cNvPr id="15364" name="Picture 4" descr="http://img.kapook.com/image/health/99_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000636"/>
            <a:ext cx="214311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>
                <a:cs typeface="+mj-cs"/>
              </a:rPr>
              <a:t>ภูมิคุ้มกันรับมา : จากการฉีดเซรุ่ม</a:t>
            </a:r>
          </a:p>
          <a:p>
            <a:pPr>
              <a:buNone/>
            </a:pPr>
            <a:r>
              <a:rPr lang="th-TH" dirty="0" smtClean="0">
                <a:cs typeface="+mj-cs"/>
              </a:rPr>
              <a:t>      โรคบางชนิดที่ไม่ใช่โรคระบาด จึงไม่มีการฉีดวัคซีนป้องกันไว้ล่วงหน้า เช่น โรคพิษสุนัขบ้า เป็นต้น คนที่ถูกสุนัขบ้ากัด หรือถูกสัตว์เลี้ยงลูกด้วยน้ำนมกัดจำเป็นจะต้องได้รับการฉีดแอนติบอดีต่อต้านแอนติเจนของเชื้อพิษสุนัขบ้านั้น เพื่อเป็นการป้องกันร่างกายทันที โดยที่ระบบภูมิคุ้มกันไม่ได้สร้างขึ้นมาเอง ซึ่งแอนติบอดีที่ฉีดเข้าสู่ร่างกายนี้อยู่ในส่วนของเลือดที่เรียกว่า เซรุม(</a:t>
            </a:r>
            <a:r>
              <a:rPr lang="en-US" dirty="0" smtClean="0">
                <a:cs typeface="+mj-cs"/>
              </a:rPr>
              <a:t>serum)</a:t>
            </a:r>
          </a:p>
          <a:p>
            <a:endParaRPr lang="th-TH" dirty="0"/>
          </a:p>
        </p:txBody>
      </p:sp>
      <p:pic>
        <p:nvPicPr>
          <p:cNvPr id="14338" name="Picture 2" descr="http://www.springnewstv.tv/upload/news/picture/86331597-14-08-54-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571876"/>
            <a:ext cx="3952875" cy="212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://www.vdo-variety.com/pic_post/wp-content/uploads/2009/03/8_0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16" y="5214950"/>
            <a:ext cx="1285884" cy="16430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2.3</a:t>
            </a:r>
            <a:r>
              <a:rPr lang="th-TH" dirty="0" smtClean="0"/>
              <a:t>ความผิดปกติของระบบภูมิคุ้มกัน</a:t>
            </a:r>
            <a:br>
              <a:rPr lang="th-TH" dirty="0" smtClean="0"/>
            </a:b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187952"/>
          </a:xfrm>
        </p:spPr>
        <p:txBody>
          <a:bodyPr>
            <a:normAutofit/>
          </a:bodyPr>
          <a:lstStyle/>
          <a:p>
            <a:r>
              <a:rPr lang="th-TH" sz="2400" dirty="0" smtClean="0"/>
              <a:t>โรคเอดส์ หรือ โรคภูมิคุ้มกันบกพร่อง(</a:t>
            </a:r>
            <a:r>
              <a:rPr lang="en-US" sz="2400" dirty="0" smtClean="0"/>
              <a:t>Acquired Immune Deficiency </a:t>
            </a:r>
            <a:r>
              <a:rPr lang="en-US" sz="2400" dirty="0" err="1" smtClean="0"/>
              <a:t>Syndome</a:t>
            </a:r>
            <a:r>
              <a:rPr lang="en-US" sz="2400" dirty="0" smtClean="0"/>
              <a:t> ; AIDS) </a:t>
            </a:r>
          </a:p>
          <a:p>
            <a:pPr>
              <a:buNone/>
            </a:pPr>
            <a:r>
              <a:rPr lang="th-TH" sz="2400" dirty="0" smtClean="0"/>
              <a:t>             เป็นโรคที่เกิดจากการมีเชื้อ</a:t>
            </a:r>
            <a:r>
              <a:rPr lang="th-TH" sz="2400" dirty="0" err="1" smtClean="0"/>
              <a:t>ไวรัส</a:t>
            </a:r>
            <a:r>
              <a:rPr lang="th-TH" sz="2400" dirty="0" smtClean="0"/>
              <a:t> </a:t>
            </a:r>
            <a:r>
              <a:rPr lang="en-US" sz="2400" dirty="0" smtClean="0"/>
              <a:t>HIV </a:t>
            </a:r>
            <a:r>
              <a:rPr lang="th-TH" sz="2400" dirty="0" smtClean="0"/>
              <a:t>เข้าสู่ร่างกาย แล้วไปขยายจำนวนอยู่ภายในเซลล์ที จนเซลล์ทีตายไปเป็นจำนวนมาก จากการที่</a:t>
            </a:r>
            <a:r>
              <a:rPr lang="th-TH" sz="2400" dirty="0" err="1" smtClean="0"/>
              <a:t>ไวรัส</a:t>
            </a:r>
            <a:r>
              <a:rPr lang="th-TH" sz="2400" dirty="0" smtClean="0"/>
              <a:t> </a:t>
            </a:r>
            <a:r>
              <a:rPr lang="en-US" sz="2400" dirty="0" smtClean="0"/>
              <a:t>HIV </a:t>
            </a:r>
            <a:r>
              <a:rPr lang="th-TH" sz="2400" dirty="0" smtClean="0"/>
              <a:t>โจมตีระบบภูมิคุ้มกันนี้ทำให้คนเป็นโรคเอดส์ตายลงไปเป็นจำนวนมากเพราะร่างกายสูญเสียความสามารถในการต่อสู้โรค เนื่องจากระบบภูมิคุ้มกันไม่สามารถทำงานได้อย่างมีประสิทธิภาพเหมือนเคย ร่างกายจึงอ่อนแอและเกิดโรคแทรกต่างๆ เช่น โรคปวดบวม(นิวมอเนีย) วัณโรค เยื่อหุ้มสมองอักเสบ โรคเริม โรคท้องเสียเรื้อรัง โรคเชื้อราตามผิวหนังและช่องปาก เป็นต้น</a:t>
            </a:r>
          </a:p>
          <a:p>
            <a:endParaRPr lang="th-TH" sz="2400" dirty="0"/>
          </a:p>
        </p:txBody>
      </p:sp>
      <p:pic>
        <p:nvPicPr>
          <p:cNvPr id="27650" name="Picture 2" descr="http://health.upyim.com/wp-content/themes/upyim-health/scripts/timthumb.php?src=http://health.upyim.com/wp-content/uploads/2011/08/%E0%B8%81%E0%B8%B2%E0%B8%A3%E0%B8%89%E0%B8%B5%E0%B8%94%E0%B8%A2%E0%B8%B2.jpg&amp;h=200&amp;w=300&amp;zc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643446"/>
            <a:ext cx="2857500" cy="1905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AutoShape 4" descr="http://image.ohozaa.com/iq/id_11149_15.gif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102" name="AutoShape 6" descr="http://image.ohozaa.com/iq/id_11149_15.gif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104" name="AutoShape 8" descr="http://image.ohozaa.com/iq/id_11149_15.gif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4106" name="Picture 10" descr="http://www.siam-shop.com/images/shop/p34_00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0" y="5286388"/>
            <a:ext cx="1571610" cy="15716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845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h-TH" sz="2400" dirty="0" smtClean="0"/>
              <a:t>โรคภูมิแพ้(</a:t>
            </a:r>
            <a:r>
              <a:rPr lang="en-US" sz="2400" dirty="0" smtClean="0"/>
              <a:t>allergy)</a:t>
            </a:r>
          </a:p>
          <a:p>
            <a:r>
              <a:rPr lang="en-US" sz="2400" dirty="0" smtClean="0"/>
              <a:t>    </a:t>
            </a:r>
            <a:r>
              <a:rPr lang="th-TH" sz="2400" dirty="0" smtClean="0"/>
              <a:t>เป็นโรคไม่ติดต่อเพราะไม่ได้เกิดจากเชื้อจุลินทรีย์หรือ</a:t>
            </a:r>
            <a:r>
              <a:rPr lang="th-TH" sz="2400" dirty="0" err="1" smtClean="0"/>
              <a:t>ไวรัส</a:t>
            </a:r>
            <a:r>
              <a:rPr lang="th-TH" sz="2400" dirty="0" smtClean="0"/>
              <a:t> ไม่สามารถแพร่กระจายจากคนหนึ่งไปสู่อีกคนหนึ่งได้ แต่โรคภูมิแพ้เป็นโรคที่เกิดจากความผิดปกติของระบบภูมิคุ้มกันของร่างกาย ที่ตอบสนองอย่างรุนแรงต่อสิ่งแปลกปลอมที่อยู่รอบๆ ตัว เช่น ละอองเกสรดอกไม้ ฝุ่น อาหาร เป็นต้น สิ่งที่เป็นสาเหตุให้ร่างกายเกิดปฏิกิริยาต่อต้านต่อสิ่งแปลกปลอม เราเรียกสิ่งนั้นว่า สารก่อภูมแพ้(</a:t>
            </a:r>
            <a:r>
              <a:rPr lang="en-US" sz="2400" dirty="0" smtClean="0"/>
              <a:t>allergen) </a:t>
            </a:r>
            <a:r>
              <a:rPr lang="th-TH" sz="2400" dirty="0" smtClean="0"/>
              <a:t>และเมื่อมีสารภูมิแพ้นี้เข้าสู่ร่างกาย ไม่ว่าจะเป็นทางลมหายใจ ทางเดินอาหาร หรือสัมผัสทางผิวหนัง เซลล์ลิ</a:t>
            </a:r>
            <a:r>
              <a:rPr lang="th-TH" sz="2400" dirty="0" err="1" smtClean="0"/>
              <a:t>มดฟซ์</a:t>
            </a:r>
            <a:r>
              <a:rPr lang="th-TH" sz="2400" dirty="0" smtClean="0"/>
              <a:t>ที่เผชิญหน้ากับสารเหล่านี้ก็จะสร้างแอนติบอดีขึ้นมาแต่แอนติบอดีที่สร้างขึ้นมานี้ไม่เหมือนกับชนิดที่ผลิตขึ้นมาในกระบวนการตอบสนองของระบบภูมิคุ้มกันโดยทั่วไป เพราะเป็นแอนติบอดีที่ส่งสัญญาณให้เซลล์ในร่างกาย</a:t>
            </a:r>
            <a:endParaRPr lang="th-TH" sz="2400" dirty="0"/>
          </a:p>
        </p:txBody>
      </p:sp>
      <p:pic>
        <p:nvPicPr>
          <p:cNvPr id="3074" name="Picture 2" descr="http://www.8888.in.th/_images/emotion/Ninja0000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286388"/>
            <a:ext cx="1295400" cy="1190627"/>
          </a:xfrm>
          <a:prstGeom prst="rect">
            <a:avLst/>
          </a:prstGeom>
          <a:noFill/>
        </p:spPr>
      </p:pic>
      <p:pic>
        <p:nvPicPr>
          <p:cNvPr id="3076" name="Picture 4" descr="http://www.8888.in.th/_images/emotion/Ninja0001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5357826"/>
            <a:ext cx="1190625" cy="1143000"/>
          </a:xfrm>
          <a:prstGeom prst="rect">
            <a:avLst/>
          </a:prstGeom>
          <a:noFill/>
        </p:spPr>
      </p:pic>
      <p:pic>
        <p:nvPicPr>
          <p:cNvPr id="3078" name="Picture 6" descr="http://www.8888.in.th/_images/emotion/Ninja0000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357826"/>
            <a:ext cx="1346322" cy="1166813"/>
          </a:xfrm>
          <a:prstGeom prst="rect">
            <a:avLst/>
          </a:prstGeom>
          <a:noFill/>
        </p:spPr>
      </p:pic>
      <p:pic>
        <p:nvPicPr>
          <p:cNvPr id="3082" name="Picture 10" descr="http://www.8888.in.th/_images/emotion/Ninja0000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5357826"/>
            <a:ext cx="1357322" cy="1095376"/>
          </a:xfrm>
          <a:prstGeom prst="rect">
            <a:avLst/>
          </a:prstGeom>
          <a:noFill/>
        </p:spPr>
      </p:pic>
      <p:pic>
        <p:nvPicPr>
          <p:cNvPr id="2" name="Picture 2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308314">
            <a:off x="530717" y="4235034"/>
            <a:ext cx="381747" cy="552875"/>
          </a:xfrm>
          <a:prstGeom prst="rect">
            <a:avLst/>
          </a:prstGeom>
          <a:noFill/>
        </p:spPr>
      </p:pic>
      <p:pic>
        <p:nvPicPr>
          <p:cNvPr id="4" name="Picture 4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387512">
            <a:off x="8178406" y="4962803"/>
            <a:ext cx="552450" cy="800100"/>
          </a:xfrm>
          <a:prstGeom prst="rect">
            <a:avLst/>
          </a:prstGeom>
          <a:noFill/>
        </p:spPr>
      </p:pic>
      <p:pic>
        <p:nvPicPr>
          <p:cNvPr id="5" name="Picture 6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006389">
            <a:off x="330418" y="1785925"/>
            <a:ext cx="326734" cy="473201"/>
          </a:xfrm>
          <a:prstGeom prst="rect">
            <a:avLst/>
          </a:prstGeom>
          <a:noFill/>
        </p:spPr>
      </p:pic>
      <p:pic>
        <p:nvPicPr>
          <p:cNvPr id="3080" name="Picture 8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677822">
            <a:off x="6018972" y="4620203"/>
            <a:ext cx="293548" cy="425138"/>
          </a:xfrm>
          <a:prstGeom prst="rect">
            <a:avLst/>
          </a:prstGeom>
          <a:noFill/>
        </p:spPr>
      </p:pic>
      <p:pic>
        <p:nvPicPr>
          <p:cNvPr id="6" name="Picture 10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500174"/>
            <a:ext cx="453798" cy="657224"/>
          </a:xfrm>
          <a:prstGeom prst="rect">
            <a:avLst/>
          </a:prstGeom>
          <a:noFill/>
        </p:spPr>
      </p:pic>
      <p:pic>
        <p:nvPicPr>
          <p:cNvPr id="3084" name="Picture 12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411668">
            <a:off x="1333809" y="4629478"/>
            <a:ext cx="355137" cy="514336"/>
          </a:xfrm>
          <a:prstGeom prst="rect">
            <a:avLst/>
          </a:prstGeom>
          <a:noFill/>
        </p:spPr>
      </p:pic>
      <p:pic>
        <p:nvPicPr>
          <p:cNvPr id="3086" name="Picture 14" descr="http://1.3qdc.com/sakid/2007/09/04/6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053971">
            <a:off x="8610086" y="2275901"/>
            <a:ext cx="422040" cy="61123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หลั่งสารเคมีที่เรียกว่า </a:t>
            </a:r>
            <a:r>
              <a:rPr lang="th-TH" dirty="0" err="1" smtClean="0"/>
              <a:t>ฮิส</a:t>
            </a:r>
            <a:r>
              <a:rPr lang="th-TH" dirty="0" smtClean="0"/>
              <a:t>ตามิน(</a:t>
            </a:r>
            <a:r>
              <a:rPr lang="en-US" dirty="0" smtClean="0"/>
              <a:t>histamine) </a:t>
            </a:r>
            <a:r>
              <a:rPr lang="th-TH" dirty="0" smtClean="0"/>
              <a:t>ออกมาทำให้เกิดอาการ ไอ จาม คันตา คันจมูก หรือน้ำตาไหล เป็นต้น ซึ่งเป็นลักษณะอาการแพ้ที่ร่างกายแสดงออกมาตามปกตอทั่วไป ซึ่งไม่รุนแรงมากนัก คนที่ภูมิแพ้รุนแรงจะเกิดอาการเป็นผื่นหรือบวมทั้งตัว โดยเฉพาะอย่างยิ่ง คือ อาการทางเดินหายใจติดขัดจะต้องใช้ยาที่เรียกว่า แอนติ</a:t>
            </a:r>
            <a:r>
              <a:rPr lang="th-TH" dirty="0" err="1" smtClean="0"/>
              <a:t>ฮิส</a:t>
            </a:r>
            <a:r>
              <a:rPr lang="th-TH" dirty="0" smtClean="0"/>
              <a:t>ตามิน(</a:t>
            </a:r>
            <a:r>
              <a:rPr lang="en-US" dirty="0" smtClean="0"/>
              <a:t>anti-histamine) </a:t>
            </a:r>
            <a:r>
              <a:rPr lang="th-TH" dirty="0" smtClean="0"/>
              <a:t>ช่วยขัดขวางหรือลดปฏิกิริยาอาการแพ้เหล่านี้ลงทันที</a:t>
            </a:r>
          </a:p>
          <a:p>
            <a:endParaRPr lang="th-TH" dirty="0"/>
          </a:p>
        </p:txBody>
      </p:sp>
      <p:pic>
        <p:nvPicPr>
          <p:cNvPr id="25602" name="Picture 2" descr="http://img.kapook.com/image/health/140809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500438"/>
            <a:ext cx="3810000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1.bp.blogspot.com/-H4VsPInWIPU/UNmcZpyNmpI/AAAAAAAAF_c/dODBiiGpeZI/s1600/graphic_pacoo0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5929330"/>
            <a:ext cx="693965" cy="738189"/>
          </a:xfrm>
          <a:prstGeom prst="rect">
            <a:avLst/>
          </a:prstGeom>
          <a:noFill/>
        </p:spPr>
      </p:pic>
      <p:pic>
        <p:nvPicPr>
          <p:cNvPr id="2056" name="Picture 8" descr="http://3.bp.blogspot.com/-acUuSueypko/UNmcbWZ1pVI/AAAAAAAAF_s/P8nlDSRj1-I/s1600/graphic_pacoo0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5929330"/>
            <a:ext cx="714380" cy="714380"/>
          </a:xfrm>
          <a:prstGeom prst="rect">
            <a:avLst/>
          </a:prstGeom>
          <a:noFill/>
        </p:spPr>
      </p:pic>
      <p:pic>
        <p:nvPicPr>
          <p:cNvPr id="2058" name="Picture 10" descr="http://2.bp.blogspot.com/-MFbKq540I68/UNmccTo3cVI/AAAAAAAAF_0/RfNSZ0-u8fA/s1600/graphic_pacoo0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5786454"/>
            <a:ext cx="785818" cy="928670"/>
          </a:xfrm>
          <a:prstGeom prst="rect">
            <a:avLst/>
          </a:prstGeom>
          <a:noFill/>
        </p:spPr>
      </p:pic>
      <p:pic>
        <p:nvPicPr>
          <p:cNvPr id="2060" name="Picture 12" descr="http://1.bp.blogspot.com/-9Lxu-Yy0iQM/UNmcdgShD_I/AAAAAAAAF_4/XmEAjaYv4yY/s1600/graphic_pacoo0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5929330"/>
            <a:ext cx="642942" cy="750100"/>
          </a:xfrm>
          <a:prstGeom prst="rect">
            <a:avLst/>
          </a:prstGeom>
          <a:noFill/>
        </p:spPr>
      </p:pic>
      <p:pic>
        <p:nvPicPr>
          <p:cNvPr id="2064" name="Picture 16" descr="http://2.bp.blogspot.com/-omAll_Hk7pA/UNmcfN4VQ_I/AAAAAAAAGAI/GL0LBaIAJYY/s1600/graphic_pacoo0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5857893"/>
            <a:ext cx="714380" cy="785818"/>
          </a:xfrm>
          <a:prstGeom prst="rect">
            <a:avLst/>
          </a:prstGeom>
          <a:noFill/>
        </p:spPr>
      </p:pic>
      <p:pic>
        <p:nvPicPr>
          <p:cNvPr id="2066" name="Picture 18" descr="http://4.bp.blogspot.com/-oqNNxZ-31q4/UNlxjB2_saI/AAAAAAAAF3I/RI3MtjnUjN0/s1600/graphic_missbone20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214686"/>
            <a:ext cx="1666880" cy="16668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h-TH" sz="2400" u="sng" dirty="0" err="1" smtClean="0"/>
              <a:t>โรคลูปัส</a:t>
            </a:r>
            <a:r>
              <a:rPr lang="th-TH" sz="2400" u="sng" dirty="0" smtClean="0"/>
              <a:t> หรือ </a:t>
            </a:r>
            <a:r>
              <a:rPr lang="th-TH" sz="2400" u="sng" dirty="0" err="1" smtClean="0"/>
              <a:t>เอสแอล</a:t>
            </a:r>
            <a:r>
              <a:rPr lang="th-TH" sz="2400" u="sng" dirty="0" smtClean="0"/>
              <a:t>อี(</a:t>
            </a:r>
            <a:r>
              <a:rPr lang="en-US" sz="2400" u="sng" dirty="0" smtClean="0"/>
              <a:t>Systemic Lupus </a:t>
            </a:r>
            <a:r>
              <a:rPr lang="en-US" sz="2400" u="sng" dirty="0" err="1" smtClean="0"/>
              <a:t>Erythematosus</a:t>
            </a:r>
            <a:r>
              <a:rPr lang="en-US" sz="2400" u="sng" dirty="0" smtClean="0"/>
              <a:t> ; SLE)</a:t>
            </a:r>
            <a:endParaRPr lang="en-US" sz="2400" dirty="0" smtClean="0"/>
          </a:p>
          <a:p>
            <a:r>
              <a:rPr lang="en-US" sz="2400" dirty="0" smtClean="0"/>
              <a:t>    </a:t>
            </a:r>
            <a:r>
              <a:rPr lang="th-TH" sz="2400" dirty="0" smtClean="0"/>
              <a:t>เป็นตัวอย่างอีกโรคหนึ่งที่เกิดจากความผิดปกติของระบบภูมิคุ้มกันของร่างกาย ซึ่งเป็นโรคในกลุ่ม ภูมิคุ้มกันต้านตนเอง(</a:t>
            </a:r>
            <a:r>
              <a:rPr lang="en-US" sz="2400" dirty="0" smtClean="0"/>
              <a:t>autoimmune disease) </a:t>
            </a:r>
            <a:r>
              <a:rPr lang="th-TH" sz="2400" dirty="0" smtClean="0"/>
              <a:t>กล่าวคือ ระบบภูมิคุ้มกันของร่างกายจะต่อต้านและทำลายเนื้อเยื่อหรือเซลล์ของตนเองในระบบต่างๆ เช่น ระบบเลือด ระบบประสาท และระบบขับถ่ายเป็นต้น โรค</a:t>
            </a:r>
            <a:r>
              <a:rPr lang="en-US" sz="2400" dirty="0" smtClean="0"/>
              <a:t>SLE </a:t>
            </a:r>
            <a:r>
              <a:rPr lang="th-TH" sz="2400" dirty="0" smtClean="0"/>
              <a:t>เป็นโรคเรื้อรังและยังไม่มียาที่ใช้รักษาให้หายขาดได้จริงๆ ผู้ป่วยจำเป็นต้องได้รับการรักษาอย่างต่อเนื่อง และต้องปฏิบัติตนอย่างถูกต้องตามคำแนะนำของแพทย์</a:t>
            </a:r>
            <a:endParaRPr lang="th-TH" sz="2400" dirty="0"/>
          </a:p>
        </p:txBody>
      </p:sp>
      <p:pic>
        <p:nvPicPr>
          <p:cNvPr id="24578" name="Picture 2" descr="http://www.pattayadailynews.com/images_feature/005_th/0000001258/p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786190"/>
            <a:ext cx="2857500" cy="214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vdo-variety.com/pic_post/wp-content/uploads/2009/03/8_01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4929198"/>
            <a:ext cx="1428753" cy="1714505"/>
          </a:xfrm>
          <a:prstGeom prst="rect">
            <a:avLst/>
          </a:prstGeom>
          <a:noFill/>
        </p:spPr>
      </p:pic>
      <p:pic>
        <p:nvPicPr>
          <p:cNvPr id="1032" name="Picture 8" descr="http://4.bp.blogspot.com/-Mep4AujLYuk/UNlxsd2I19I/AAAAAAAAF4U/eF9JNfcqLGw/s1600/graphic_missbone2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86256"/>
            <a:ext cx="2095508" cy="20955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55318" cy="14801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th-TH" sz="7200" dirty="0" smtClean="0"/>
              <a:t/>
            </a:r>
            <a:br>
              <a:rPr lang="th-TH" sz="7200" dirty="0" smtClean="0"/>
            </a:br>
            <a:r>
              <a:rPr lang="th-TH" sz="7200" dirty="0" smtClean="0"/>
              <a:t/>
            </a:r>
            <a:br>
              <a:rPr lang="th-TH" sz="7200" dirty="0" smtClean="0"/>
            </a:br>
            <a:r>
              <a:rPr lang="th-TH" sz="7200" dirty="0" smtClean="0">
                <a:ln w="18415" cmpd="sng">
                  <a:solidFill>
                    <a:srgbClr val="FFFF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45000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  <a:tileRect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จัดทำโดย</a:t>
            </a:r>
            <a:r>
              <a:rPr lang="en-US" sz="7200" dirty="0" smtClean="0"/>
              <a:t/>
            </a:r>
            <a:br>
              <a:rPr lang="en-US" sz="7200" dirty="0" smtClean="0"/>
            </a:br>
            <a:endParaRPr lang="th-TH" sz="7200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71472" y="1571612"/>
            <a:ext cx="8183880" cy="4187952"/>
          </a:xfr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นายปรมัตถ์ ศรีปราโมช  เลขที่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18</a:t>
            </a: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นายพัทธ์</a:t>
            </a:r>
            <a:r>
              <a:rPr lang="th-TH" sz="47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วัชร</a:t>
            </a: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เลิศ</a:t>
            </a:r>
            <a:r>
              <a:rPr lang="th-TH" sz="47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ฤทธิ</a:t>
            </a: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เลขที่ 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</a:t>
            </a: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นาย</a:t>
            </a:r>
            <a:r>
              <a:rPr lang="th-TH" sz="47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สิป</a:t>
            </a: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ปาคม คูประเสริฐ   เลขที่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22</a:t>
            </a: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นางสาวจิตรนาถ วงษ์นายะ เลขที่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34</a:t>
            </a: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นางสาวจิราพร ชมบุญ  เลขที่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35</a:t>
            </a:r>
          </a:p>
          <a:p>
            <a:pPr algn="ctr">
              <a:buNone/>
            </a:pPr>
            <a:r>
              <a:rPr lang="th-TH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ชั้นมัธยมศึกษาปีที่ </a:t>
            </a:r>
            <a:r>
              <a:rPr lang="en-US" sz="4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4/9</a:t>
            </a:r>
          </a:p>
          <a:p>
            <a:endParaRPr lang="th-TH" sz="4700" dirty="0"/>
          </a:p>
        </p:txBody>
      </p:sp>
      <p:pic>
        <p:nvPicPr>
          <p:cNvPr id="14338" name="Picture 2" descr="http://dookdik.kapook.com/upload/whatsnew/4349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786454"/>
            <a:ext cx="904878" cy="904878"/>
          </a:xfrm>
          <a:prstGeom prst="rect">
            <a:avLst/>
          </a:prstGeom>
          <a:noFill/>
        </p:spPr>
      </p:pic>
      <p:pic>
        <p:nvPicPr>
          <p:cNvPr id="14340" name="Picture 4" descr="http://dookdik.kapook.com/upload/whatsnew/43505.gif"/>
          <p:cNvPicPr>
            <a:picLocks noChangeAspect="1" noChangeArrowheads="1" noCrop="1"/>
          </p:cNvPicPr>
          <p:nvPr/>
        </p:nvPicPr>
        <p:blipFill>
          <a:blip r:embed="rId5">
            <a:lum bright="12000"/>
          </a:blip>
          <a:srcRect/>
          <a:stretch>
            <a:fillRect/>
          </a:stretch>
        </p:blipFill>
        <p:spPr bwMode="auto">
          <a:xfrm>
            <a:off x="3428992" y="5857892"/>
            <a:ext cx="833440" cy="833440"/>
          </a:xfrm>
          <a:prstGeom prst="rect">
            <a:avLst/>
          </a:prstGeom>
          <a:noFill/>
        </p:spPr>
      </p:pic>
      <p:pic>
        <p:nvPicPr>
          <p:cNvPr id="14349" name="Picture 13" descr="C:\Documents and Settings\Administrator\My Documents\Downloads\kapook_4349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5786454"/>
            <a:ext cx="904878" cy="904878"/>
          </a:xfrm>
          <a:prstGeom prst="rect">
            <a:avLst/>
          </a:prstGeom>
          <a:noFill/>
        </p:spPr>
      </p:pic>
      <p:pic>
        <p:nvPicPr>
          <p:cNvPr id="14353" name="Picture 17" descr="http://dookdik.kapook.com/upload/whatsnew/4350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18" y="5834076"/>
            <a:ext cx="785818" cy="8810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286676" cy="100013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th-TH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บทที่</a:t>
            </a:r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2</a:t>
            </a:r>
            <a:r>
              <a:rPr lang="th-TH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อยู่อย่างปลอดภัย</a:t>
            </a:r>
            <a:endParaRPr lang="th-TH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28596" y="1357298"/>
            <a:ext cx="8215370" cy="3500462"/>
          </a:xfr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h-TH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ในช่วงชีวิตอาจจะมีช่วงหนึ่งช่วงใด ที่ร่างกายมีการเจ็บป่วยเกิดขึ้น ซึ่งอาจเกิดขึ้นได้หลายสาเหตุ เช่น จากการประสบอุบัติเหตุ จากการรับประทานอาหารที่ไม่ถูกสุขลักษณะ จากการพักผ่อนไม่เพียงพอ จากการติดเชื้อโรคเข้าสู่ภายในร่างกายเป็นต้น โดยปกติร่างกายจะมีระบบภูมิคุ้มกันที่รักษาดุลยภาพให้ดำเนินได้ตามปกติ แต่โรคบางโรค ร่างกายไม่สามารถที่จะสร้างภูมิคุ้มกันได้จึงจำเป็นที่จะต้องได้รับการรักษาทางการแพทย์ การป้องกันและรักษาจึงเป็นหนทางหนึ่งในการดูแลร่างกายให้อยู่ในภาวะสมดุล</a:t>
            </a:r>
          </a:p>
          <a:p>
            <a:pPr>
              <a:buNone/>
            </a:pPr>
            <a:r>
              <a:rPr lang="th-TH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	ในสิ่งแวดล้อมรอบกายของคนไม่ว่าในดิน น้ำ อากาศ หรือในพืชและสัตว์อื่นๆรวมทั้งภายในร่างกายของเราเองก็ตาม จะมีสิ่งมีชีวิตขนาดเล็กที่เราไม่สามารถมองเห็นได้ด้วยตาเปล่า เช่น แบคทีเรีย </a:t>
            </a:r>
            <a:r>
              <a:rPr lang="th-TH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ไวรัส</a:t>
            </a:r>
            <a:r>
              <a:rPr lang="th-TH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รา เป็นต้น ร่างกายของคนจึงมีกลไกในการป้องกันและทำลายเชื้อโรคเหล่านั้น ซึ่งมีอวัยวะต่างๆมีหน้าที่และกลไกโดยต่อไปนี้</a:t>
            </a:r>
          </a:p>
          <a:p>
            <a:pPr>
              <a:buNone/>
            </a:pPr>
            <a:r>
              <a:rPr lang="th-TH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endParaRPr lang="th-TH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รูปภาพ 3" descr="http://www.hugmagazine.com/Portals/1/HUG_July2012/%E0%B8%AA%E0%B8%B8%E0%B8%82%E0%B8%A0%E0%B8%B2%E0%B8%9E%E0%B8%AA%E0%B8%B8%E0%B8%82%E0%B9%80%E0%B8%9E%E0%B8%A8---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572008"/>
            <a:ext cx="1500198" cy="1659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http://i.imgur.com/b4E2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786322"/>
            <a:ext cx="1441350" cy="1500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r>
              <a:rPr lang="en-US" dirty="0" smtClean="0"/>
              <a:t>2.1 </a:t>
            </a:r>
            <a:r>
              <a:rPr lang="th-TH" dirty="0" smtClean="0"/>
              <a:t>การป้องกันและกำจัดเชื้อโรคของร่างกาย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/>
          <a:lstStyle/>
          <a:p>
            <a:r>
              <a:rPr lang="th-TH" dirty="0" smtClean="0"/>
              <a:t> โดยปกติแล้วร่างกายของคนเรา มีกลไกในการป้องกันและกำจัดเชื้อโรคอยู่ตามธรรมชาติ ซึ่งเปรียบเสมือนกับกำแพงเมือง ด่าน หรือป้อมปราการที่สร้างไว้สำหรับเป็นเครื่องกีดขว้าง สกัดกั้นหรือดักจับทำลายเชื้อโรค เพื่อไม่ให้เข้าไปทำอันตรายเซลล์ เนื้อเยื่อ หรืออวัยวะที่ทำหน้าที่สำคัญๆ ภายในร่างกายจนเกิดเป็นโรคร้ายแรงได้ ด่านหรืออวัยวะที่ช่วยป้องกันและกำจัดเชื้อโรคโดยอัตโนมัตินั้นมีอยู่ทั้งหมด 3 ด่านด้วยกันคือ</a:t>
            </a:r>
            <a:endParaRPr lang="th-TH" dirty="0"/>
          </a:p>
        </p:txBody>
      </p:sp>
      <p:pic>
        <p:nvPicPr>
          <p:cNvPr id="12292" name="Picture 4" descr="http://www.yenta4.com/webboard/upload_images/1253661_65901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2143140" cy="25328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0" name="Picture 2" descr="http://love-is-love.exteen.com/images/moowhite/0049535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5357826"/>
            <a:ext cx="1214422" cy="12144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158" y="714356"/>
            <a:ext cx="8426798" cy="5184664"/>
          </a:xfrm>
        </p:spPr>
        <p:txBody>
          <a:bodyPr>
            <a:normAutofit fontScale="92500" lnSpcReduction="10000"/>
          </a:bodyPr>
          <a:lstStyle/>
          <a:p>
            <a:r>
              <a:rPr lang="th-TH" b="1" dirty="0" smtClean="0"/>
              <a:t>ด่านที่ 1: ผิวหนัง</a:t>
            </a:r>
            <a:r>
              <a:rPr lang="th-TH" dirty="0" smtClean="0"/>
              <a:t>   </a:t>
            </a:r>
            <a:endParaRPr lang="en-US" dirty="0" smtClean="0"/>
          </a:p>
          <a:p>
            <a:pPr>
              <a:buNone/>
            </a:pPr>
            <a:r>
              <a:rPr lang="th-TH" dirty="0" smtClean="0"/>
              <a:t>      ผิวหนังมีแนวป้องกัน คือ สารเคมีที่เซลล์ผิวหนังสร้างขึ้นแล้วขับออกมาทางรูเปิดของขุมขนและรูเปิดของต่อมต่างๆ เช่น เหงื่อ น้ำมัน น้ำมูก น้ำตา เป็นต้น ซึ่งสารเหล่านี้มีเกลือปนอยู่ หรือมีสภาพเป็นกรดอ่อนๆ ถึงแม้ว่าสารเหล่านี้จะไม่มีฤทธิ์หรือไม่สามารถทำลายเชื้อโรคที่สัมผัสได้  แต่ก็สามารถช่วยซะล้างหรือกำจัดเชื้อโรคให้หลุดออกไปได้</a:t>
            </a:r>
            <a:endParaRPr lang="en-US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pPr>
              <a:buNone/>
            </a:pPr>
            <a:r>
              <a:rPr lang="th-TH" dirty="0" smtClean="0"/>
              <a:t>                        </a:t>
            </a:r>
          </a:p>
          <a:p>
            <a:pPr>
              <a:buNone/>
            </a:pPr>
            <a:r>
              <a:rPr lang="th-TH" dirty="0" smtClean="0"/>
              <a:t>                    </a:t>
            </a:r>
          </a:p>
          <a:p>
            <a:pPr>
              <a:buNone/>
            </a:pPr>
            <a:r>
              <a:rPr lang="th-TH" dirty="0" smtClean="0"/>
              <a:t>                              </a:t>
            </a:r>
            <a:r>
              <a:rPr lang="th-TH" sz="2000" dirty="0" smtClean="0"/>
              <a:t>(ภาพแสดงลักษณะและส่วนประกอบของผิวหนังตัดตามขวาง)</a:t>
            </a:r>
            <a:endParaRPr lang="en-US" sz="2000" dirty="0" smtClean="0"/>
          </a:p>
        </p:txBody>
      </p:sp>
      <p:pic>
        <p:nvPicPr>
          <p:cNvPr id="4" name="รูปภาพ 2" descr="ผิวหนัง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143240" y="2786058"/>
            <a:ext cx="2590494" cy="2105257"/>
          </a:xfrm>
          <a:prstGeom prst="rect">
            <a:avLst/>
          </a:prstGeom>
        </p:spPr>
      </p:pic>
      <p:pic>
        <p:nvPicPr>
          <p:cNvPr id="11266" name="Picture 2" descr="http://www.vdo-variety.com/pic_post/wp-content/uploads/2009/03/8_0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714884"/>
            <a:ext cx="1607348" cy="19288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0034" y="714356"/>
            <a:ext cx="8355360" cy="4398846"/>
          </a:xfrm>
        </p:spPr>
        <p:txBody>
          <a:bodyPr>
            <a:normAutofit/>
          </a:bodyPr>
          <a:lstStyle/>
          <a:p>
            <a:r>
              <a:rPr lang="th-TH" b="1" dirty="0" smtClean="0"/>
              <a:t>ด่านที่ 2: แนวป้องกันโดยทั่วไป</a:t>
            </a:r>
            <a:endParaRPr lang="en-US" dirty="0" smtClean="0"/>
          </a:p>
          <a:p>
            <a:pPr>
              <a:buNone/>
            </a:pPr>
            <a:r>
              <a:rPr lang="th-TH" dirty="0" smtClean="0"/>
              <a:t>         ถึงร่างกายจะมีกำแพงป้องกันที่แข็งแรงหนาแน่นเพียงใด แต่เชื้อโรคก็สามารถที่จะเล็ดลอดเข้าสู่ร่างกายและทำอันตรายต่อเซลล์ภายในได้ ทั้งนี้อาจเกิดขึ้นจากความรุนแรงของเชื้อโรคเอง หรือสภาวะร่างกายอ่อนแอ ตลอดจนการมีบาดแผลเกิดขึ้นกับส่วนใดส่วนหนึ่งของร่างกาย เชื้อโรคเหล่านี้ก็จะสามารถฝ่าแนวป้องกันด่านแรกเข้าไปภายในร่างกายและทำอันตรายต่อเซลล์ได้ เซลล์ที่ได้รับอันตรายจะได้ขับสารเคมีเพื่อส่งสัญญาณไปกระตุ้น</a:t>
            </a:r>
            <a:endParaRPr lang="th-TH" dirty="0">
              <a:cs typeface="+mj-cs"/>
            </a:endParaRPr>
          </a:p>
        </p:txBody>
      </p:sp>
      <p:pic>
        <p:nvPicPr>
          <p:cNvPr id="10244" name="Picture 4" descr="imag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214686"/>
            <a:ext cx="3810000" cy="3810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502920" y="530352"/>
            <a:ext cx="8212484" cy="5684730"/>
          </a:xfrm>
        </p:spPr>
        <p:txBody>
          <a:bodyPr>
            <a:normAutofit/>
          </a:bodyPr>
          <a:lstStyle/>
          <a:p>
            <a:r>
              <a:rPr lang="th-TH" sz="2400" dirty="0" smtClean="0">
                <a:cs typeface="+mj-cs"/>
              </a:rPr>
              <a:t>กระบวนการตอบสนองที่ทำให้เกิดอาการอักเสบ(</a:t>
            </a:r>
            <a:r>
              <a:rPr lang="en-US" sz="2400" dirty="0" smtClean="0">
                <a:cs typeface="+mj-cs"/>
              </a:rPr>
              <a:t>inflammation) </a:t>
            </a:r>
            <a:r>
              <a:rPr lang="th-TH" sz="2400" dirty="0" smtClean="0">
                <a:cs typeface="+mj-cs"/>
              </a:rPr>
              <a:t>ขึ้น และกระบวนการอักเสบนี้เอง ที่จะทำหน้าที่เป็นเสมือนด่านสกัดกั้นชั้นที่สองของร่างกายที่จะช่วยป้องกันและต่อต้านเชื้อโรคทุกชนิดโดยไม่เฉพาะเจาะจง จึงเรียกด่านที่สองนี้ว่าเป็น แนวป้องกันโดยทั่วไปของร่างกาย ในกระบวนการอักเสบนี้ ร่างกายจะขับของเหลวและเซลล์เม็ดเลือดขาวทำหน้าที่กำจัดเชื้อโรค เซลล์เม็ดเลือดขาวมีหลายรูปแบบที่รวมกันเรียกว่า </a:t>
            </a:r>
            <a:r>
              <a:rPr lang="th-TH" sz="2400" dirty="0" err="1" smtClean="0">
                <a:cs typeface="+mj-cs"/>
              </a:rPr>
              <a:t>ฟา</a:t>
            </a:r>
            <a:r>
              <a:rPr lang="th-TH" sz="2400" dirty="0" smtClean="0">
                <a:cs typeface="+mj-cs"/>
              </a:rPr>
              <a:t>โก</a:t>
            </a:r>
            <a:r>
              <a:rPr lang="th-TH" sz="2400" dirty="0" err="1" smtClean="0">
                <a:cs typeface="+mj-cs"/>
              </a:rPr>
              <a:t>ไซต์</a:t>
            </a:r>
            <a:r>
              <a:rPr lang="th-TH" sz="2400" dirty="0" smtClean="0">
                <a:cs typeface="+mj-cs"/>
              </a:rPr>
              <a:t>(</a:t>
            </a:r>
            <a:r>
              <a:rPr lang="en-US" sz="2400" dirty="0" smtClean="0">
                <a:cs typeface="+mj-cs"/>
              </a:rPr>
              <a:t>phagocyte) </a:t>
            </a:r>
            <a:r>
              <a:rPr lang="th-TH" sz="2400" dirty="0" smtClean="0">
                <a:cs typeface="+mj-cs"/>
              </a:rPr>
              <a:t>สามารถออกจากหลอดเลือดเข้าสู่เนื้อเยื่อบริเวณใกล้ๆนั้น แล้ว</a:t>
            </a:r>
            <a:r>
              <a:rPr lang="th-TH" sz="2400" dirty="0" err="1" smtClean="0">
                <a:cs typeface="+mj-cs"/>
              </a:rPr>
              <a:t>เซลล์ฟา</a:t>
            </a:r>
            <a:r>
              <a:rPr lang="th-TH" sz="2400" dirty="0" smtClean="0">
                <a:cs typeface="+mj-cs"/>
              </a:rPr>
              <a:t>โก</a:t>
            </a:r>
            <a:r>
              <a:rPr lang="th-TH" sz="2400" dirty="0" err="1" smtClean="0">
                <a:cs typeface="+mj-cs"/>
              </a:rPr>
              <a:t>ไซต์</a:t>
            </a:r>
            <a:r>
              <a:rPr lang="th-TH" sz="2400" dirty="0" smtClean="0">
                <a:cs typeface="+mj-cs"/>
              </a:rPr>
              <a:t>แต่ละเซลล์ก็จะโอบรอบเชื้อโรคเพื่อไม่ให้เชื้อโรคแพร่กระจายไปยังบริเวณอื่นๆ จากนั้นก็ทำรายเชื้อโรคต่อไป</a:t>
            </a:r>
            <a:endParaRPr lang="en-US" sz="2400" dirty="0" smtClean="0">
              <a:cs typeface="+mj-cs"/>
            </a:endParaRPr>
          </a:p>
          <a:p>
            <a:endParaRPr lang="th-TH" sz="2400" dirty="0" smtClean="0">
              <a:cs typeface="+mj-cs"/>
            </a:endParaRPr>
          </a:p>
          <a:p>
            <a:endParaRPr lang="th-TH" sz="2400" dirty="0" smtClean="0">
              <a:cs typeface="+mj-cs"/>
            </a:endParaRPr>
          </a:p>
          <a:p>
            <a:endParaRPr lang="th-TH" sz="2400" dirty="0" smtClean="0">
              <a:cs typeface="+mj-cs"/>
            </a:endParaRPr>
          </a:p>
          <a:p>
            <a:endParaRPr lang="th-TH" sz="2400" dirty="0" smtClean="0">
              <a:cs typeface="+mj-cs"/>
            </a:endParaRPr>
          </a:p>
          <a:p>
            <a:pPr>
              <a:buNone/>
            </a:pPr>
            <a:r>
              <a:rPr lang="th-TH" sz="2400" dirty="0" smtClean="0"/>
              <a:t>            </a:t>
            </a:r>
            <a:r>
              <a:rPr lang="th-TH" sz="2400" dirty="0" smtClean="0"/>
              <a:t>         (</a:t>
            </a:r>
            <a:r>
              <a:rPr lang="th-TH" sz="2400" dirty="0" smtClean="0"/>
              <a:t>ภาพแสดงกระบวนการกำจัดเชื้อโรคของเซลล์เม็ดเลือดขาว</a:t>
            </a:r>
            <a:r>
              <a:rPr lang="th-TH" sz="2400" dirty="0" err="1" smtClean="0"/>
              <a:t>พวกฟา</a:t>
            </a:r>
            <a:r>
              <a:rPr lang="th-TH" sz="2400" dirty="0" smtClean="0"/>
              <a:t>โก</a:t>
            </a:r>
            <a:r>
              <a:rPr lang="th-TH" sz="2400" dirty="0" err="1" smtClean="0"/>
              <a:t>ไซต์</a:t>
            </a:r>
            <a:r>
              <a:rPr lang="th-TH" sz="2400" dirty="0" smtClean="0"/>
              <a:t>)</a:t>
            </a:r>
            <a:endParaRPr lang="en-US" sz="2400" dirty="0" smtClean="0"/>
          </a:p>
          <a:p>
            <a:endParaRPr lang="th-TH" sz="2400" dirty="0">
              <a:cs typeface="+mj-cs"/>
            </a:endParaRPr>
          </a:p>
        </p:txBody>
      </p:sp>
      <p:pic>
        <p:nvPicPr>
          <p:cNvPr id="4" name="รูปภาพ 3" descr="https://sites.google.com/site/arthitiyaseesai/_/rsrc/1348835350255/bth-thi-2-xyu-xyang-plxdphay/kar-pxngkan-laea-kacad-cheux-rokh-khxng-rangkay/%E0%B8%9F%E0%B8%B2%E0%B9%82%E0%B8%81%E0%B9%84%E0%B8%8B%E0%B8%95%E0%B9%8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71876"/>
            <a:ext cx="3786214" cy="1670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www.vdo-variety.com/pic_post/wp-content/uploads/2009/03/8_0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786322"/>
            <a:ext cx="1488284" cy="17859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b="1" dirty="0" smtClean="0"/>
              <a:t>ด่านที่3 : ระบบภูมิคุ้มกัน</a:t>
            </a:r>
            <a:endParaRPr lang="en-US" dirty="0" smtClean="0"/>
          </a:p>
          <a:p>
            <a:pPr>
              <a:buNone/>
            </a:pPr>
            <a:r>
              <a:rPr lang="th-TH" dirty="0" smtClean="0"/>
              <a:t>        เมื่อเชื้อโรคสามารถผ่านด่านที่สองได้แล้ว จะมีการกระตุ้นหน่วยป้องกันพิเศษ ไม่ว่าสิ่งแปลกปลอมที่เข้ามาจะทำให้เกดอาการเป็นไข้หรือไม่ก็ตาม ก็จะมีการตอบสนองแบบจำเพาะนี้เสมอ ซึ่งเป็นการตอบสนองของระบบภูมิคุ้มกันเฉพาะโรคหนึ่งโรคใดที่เคยสัมผัสเท่านั้น เชื้อโรคบางชนิดจะมีโมเลกุลประจำเซลล์เรียกว่า แอนติเจน(</a:t>
            </a:r>
            <a:r>
              <a:rPr lang="en-US" dirty="0" smtClean="0"/>
              <a:t>antigen) </a:t>
            </a:r>
            <a:r>
              <a:rPr lang="th-TH" dirty="0" smtClean="0"/>
              <a:t>ซึ่งส่วนใหญ่เป็นสารพวกโปรตีน เมื่อเข้าสู่ร่างกายคน เซลล์เม็ดเลือดขาวที่เรียกว่า </a:t>
            </a:r>
            <a:r>
              <a:rPr lang="th-TH" dirty="0" err="1" smtClean="0"/>
              <a:t>ฟา</a:t>
            </a:r>
            <a:r>
              <a:rPr lang="th-TH" dirty="0" smtClean="0"/>
              <a:t>โก</a:t>
            </a:r>
            <a:r>
              <a:rPr lang="th-TH" dirty="0" err="1" smtClean="0"/>
              <a:t>ไซต์</a:t>
            </a:r>
            <a:r>
              <a:rPr lang="th-TH" dirty="0" smtClean="0"/>
              <a:t> จะเข้าจับกินเชื้อโรคนั้น ทำให้แอนติเจนของเชื้อโรคปรากฏอยู่บนผิว</a:t>
            </a:r>
            <a:r>
              <a:rPr lang="th-TH" dirty="0" err="1" smtClean="0"/>
              <a:t>ของฟา</a:t>
            </a:r>
            <a:r>
              <a:rPr lang="th-TH" dirty="0" smtClean="0"/>
              <a:t>โก</a:t>
            </a:r>
            <a:r>
              <a:rPr lang="th-TH" dirty="0" err="1" smtClean="0"/>
              <a:t>ไซต์</a:t>
            </a:r>
            <a:r>
              <a:rPr lang="th-TH" dirty="0" smtClean="0"/>
              <a:t>และไปกระตุ้นเซลล์เดเลือดขาวกลุ่ม </a:t>
            </a:r>
            <a:r>
              <a:rPr lang="th-TH" dirty="0" err="1" smtClean="0"/>
              <a:t>ลิมโฟไซต์</a:t>
            </a:r>
            <a:r>
              <a:rPr lang="th-TH" dirty="0" smtClean="0"/>
              <a:t>(</a:t>
            </a:r>
            <a:r>
              <a:rPr lang="en-US" dirty="0" smtClean="0"/>
              <a:t>lymphocyte)</a:t>
            </a:r>
            <a:endParaRPr lang="th-TH" dirty="0"/>
          </a:p>
        </p:txBody>
      </p:sp>
      <p:pic>
        <p:nvPicPr>
          <p:cNvPr id="8194" name="Picture 2" descr="http://vilela004.exteen.com/images/02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714884"/>
            <a:ext cx="1809756" cy="1809756"/>
          </a:xfrm>
          <a:prstGeom prst="rect">
            <a:avLst/>
          </a:prstGeom>
          <a:noFill/>
        </p:spPr>
      </p:pic>
      <p:pic>
        <p:nvPicPr>
          <p:cNvPr id="8196" name="Picture 4" descr="animated,display picture,display pictures,picture.graphic,paint.picture,displays,logo design,animate,graphics,background,cartooning,flash,images,ภาพเคลื่อนไหว ,ภาพเคลื่อนไหวน่ารักๆ,ภาพดุ๊กดิ๊ก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6000768"/>
            <a:ext cx="504820" cy="504821"/>
          </a:xfrm>
          <a:prstGeom prst="rect">
            <a:avLst/>
          </a:prstGeom>
          <a:noFill/>
        </p:spPr>
      </p:pic>
      <p:pic>
        <p:nvPicPr>
          <p:cNvPr id="8198" name="Picture 6" descr="animated,display picture,display pictures,picture.graphic,paint.picture,displays,logo design,animate,graphics,background,cartooning,flash,images,ภาพเคลื่อนไหว ,ภาพเคลื่อนไหวน่ารักๆ,ภาพดุ๊กดิ๊ก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5715016"/>
            <a:ext cx="857256" cy="857257"/>
          </a:xfrm>
          <a:prstGeom prst="rect">
            <a:avLst/>
          </a:prstGeom>
          <a:noFill/>
        </p:spPr>
      </p:pic>
      <p:pic>
        <p:nvPicPr>
          <p:cNvPr id="8200" name="Picture 8" descr="animated,display picture,display pictures,picture.graphic,paint.picture,displays,logo design,animate,graphics,background,cartooning,flash,images,ภาพเคลื่อนไหว ,ภาพเคลื่อนไหวน่ารักๆ,ภาพดุ๊กดิ๊ก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5857892"/>
            <a:ext cx="714380" cy="714381"/>
          </a:xfrm>
          <a:prstGeom prst="rect">
            <a:avLst/>
          </a:prstGeom>
          <a:noFill/>
        </p:spPr>
      </p:pic>
      <p:pic>
        <p:nvPicPr>
          <p:cNvPr id="8202" name="Picture 10" descr="animated,display picture,display pictures,picture.graphic,paint.picture,displays,logo design,animate,graphics,background,cartooning,flash,images,ภาพเคลื่อนไหว ,ภาพเคลื่อนไหวน่ารักๆ,ภาพดุ๊กดิ๊ก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5429264"/>
            <a:ext cx="1147762" cy="1147763"/>
          </a:xfrm>
          <a:prstGeom prst="rect">
            <a:avLst/>
          </a:prstGeom>
          <a:noFill/>
        </p:spPr>
      </p:pic>
      <p:pic>
        <p:nvPicPr>
          <p:cNvPr id="2" name="Picture 2" descr="http://2.3qdc.com/sakid/2008/01/12/dik/dik_1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0"/>
            <a:ext cx="1785950" cy="10715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28596" y="500042"/>
            <a:ext cx="8183880" cy="4187952"/>
          </a:xfrm>
        </p:spPr>
        <p:txBody>
          <a:bodyPr>
            <a:normAutofit/>
          </a:bodyPr>
          <a:lstStyle/>
          <a:p>
            <a:r>
              <a:rPr lang="th-TH" dirty="0" smtClean="0"/>
              <a:t>ชนิดเซลล์ที (</a:t>
            </a:r>
            <a:r>
              <a:rPr lang="en-US" dirty="0" smtClean="0"/>
              <a:t>T cell) </a:t>
            </a:r>
            <a:r>
              <a:rPr lang="th-TH" dirty="0" smtClean="0"/>
              <a:t>ให้จำแนกแอนติเจนนี้ แล้วส่งสัญญาณต่อไปยัง เซลล์บี(</a:t>
            </a:r>
            <a:r>
              <a:rPr lang="en-US" dirty="0" smtClean="0"/>
              <a:t>B cell) </a:t>
            </a:r>
            <a:r>
              <a:rPr lang="th-TH" dirty="0" smtClean="0"/>
              <a:t>ทำให้เซลล์บีมีการแบ่งเซลล์ส่วนหนึ่งพัฒนาเป็น เซลล์เม็ดเลือดขาวอีกชนิด คือ เซลล์พลาสมา(</a:t>
            </a:r>
            <a:r>
              <a:rPr lang="en-US" dirty="0" smtClean="0"/>
              <a:t>plasma cell) </a:t>
            </a:r>
            <a:r>
              <a:rPr lang="th-TH" dirty="0" smtClean="0"/>
              <a:t>ซึ่งจะทำหน้าที่สร้าง แอนติบอดี(</a:t>
            </a:r>
            <a:r>
              <a:rPr lang="en-US" dirty="0" smtClean="0"/>
              <a:t>antibody) </a:t>
            </a:r>
            <a:r>
              <a:rPr lang="th-TH" dirty="0" smtClean="0"/>
              <a:t>ไปจับกับแอนติเจนบนผิวเซลล์ของเชื้อโรคทำให้เชื้อโรคนั้นหมดฤทธิ์และถูกเม็ดเลือดขาวจับกินทำลายได้ง่ายขึ้น</a:t>
            </a:r>
            <a:endParaRPr lang="en-US" dirty="0" smtClean="0"/>
          </a:p>
          <a:p>
            <a:endParaRPr lang="th-TH" dirty="0"/>
          </a:p>
        </p:txBody>
      </p:sp>
      <p:pic>
        <p:nvPicPr>
          <p:cNvPr id="4" name="รูปภาพ 3" descr="http://www.vcharkarn.com/userfiles/74451/1%20(89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071810"/>
            <a:ext cx="3808095" cy="309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ไอคอนดุ๊กดิ๊ก ภาพเคลื่อนไหว ภาพกลิตเตอร์  icon_dukdik_330 แต่ง hi5 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58252">
            <a:off x="715549" y="4221889"/>
            <a:ext cx="1000132" cy="1646222"/>
          </a:xfrm>
          <a:prstGeom prst="rect">
            <a:avLst/>
          </a:prstGeom>
          <a:noFill/>
        </p:spPr>
      </p:pic>
      <p:pic>
        <p:nvPicPr>
          <p:cNvPr id="7178" name="Picture 10" descr="http://www.vdo-variety.com/pic_post/wp-content/uploads/2009/03/8_00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5072074"/>
            <a:ext cx="1428760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มุมมอง">
  <a:themeElements>
    <a:clrScheme name="มุมมอง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มุมมอง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มุมมอง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344</TotalTime>
  <Words>937</Words>
  <Application>Microsoft Office PowerPoint</Application>
  <PresentationFormat>นำเสนอทางหน้าจอ (4:3)</PresentationFormat>
  <Paragraphs>48</Paragraphs>
  <Slides>15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15</vt:i4>
      </vt:variant>
    </vt:vector>
  </HeadingPairs>
  <TitlesOfParts>
    <vt:vector size="16" baseType="lpstr">
      <vt:lpstr>มุมมอง</vt:lpstr>
      <vt:lpstr>บทที่ 2 อยู่อย่างปลอดภัย  วิชา วิทยาศาสตร์ (ว  30102) </vt:lpstr>
      <vt:lpstr>  จัดทำโดย </vt:lpstr>
      <vt:lpstr>บทที่ 2 อยู่อย่างปลอดภัย</vt:lpstr>
      <vt:lpstr>2.1 การป้องกันและกำจัดเชื้อโรคของร่างกาย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2.2การเสริมสร้างภูมิคุ้มกันโรคให้กับร่างกาย </vt:lpstr>
      <vt:lpstr>ภาพนิ่ง 11</vt:lpstr>
      <vt:lpstr>2.3ความผิดปกติของระบบภูมิคุ้มกัน </vt:lpstr>
      <vt:lpstr>ภาพนิ่ง 13</vt:lpstr>
      <vt:lpstr>ภาพนิ่ง 14</vt:lpstr>
      <vt:lpstr>ภาพนิ่ง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DOLCE</dc:creator>
  <cp:lastModifiedBy>USER</cp:lastModifiedBy>
  <cp:revision>34</cp:revision>
  <dcterms:created xsi:type="dcterms:W3CDTF">2013-01-22T09:45:34Z</dcterms:created>
  <dcterms:modified xsi:type="dcterms:W3CDTF">2013-01-22T16:29:53Z</dcterms:modified>
</cp:coreProperties>
</file>