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3FAF5B-D31A-4E42-9953-B897CF1DE247}" type="datetimeFigureOut">
              <a:rPr lang="en-US" smtClean="0"/>
              <a:t>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3547785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3681445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2289495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70101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2081427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53FAF5B-D31A-4E42-9953-B897CF1DE247}" type="datetimeFigureOut">
              <a:rPr lang="en-US" smtClean="0"/>
              <a:t>11/6/2017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47794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53FAF5B-D31A-4E42-9953-B897CF1DE247}" type="datetimeFigureOut">
              <a:rPr lang="en-US" smtClean="0"/>
              <a:t>11/6/2017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3452791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3FAF5B-D31A-4E42-9953-B897CF1DE247}" type="datetimeFigureOut">
              <a:rPr lang="en-US" smtClean="0"/>
              <a:t>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3350278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3FAF5B-D31A-4E42-9953-B897CF1DE247}" type="datetimeFigureOut">
              <a:rPr lang="en-US" smtClean="0"/>
              <a:t>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4077166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3FAF5B-D31A-4E42-9953-B897CF1DE247}" type="datetimeFigureOut">
              <a:rPr lang="en-US" smtClean="0"/>
              <a:t>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806876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3FAF5B-D31A-4E42-9953-B897CF1DE247}" type="datetimeFigureOut">
              <a:rPr lang="en-US" smtClean="0"/>
              <a:t>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4068380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3588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3FAF5B-D31A-4E42-9953-B897CF1DE247}" type="datetimeFigureOut">
              <a:rPr lang="en-US" smtClean="0"/>
              <a:t>11/6/2017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835720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53FAF5B-D31A-4E42-9953-B897CF1DE247}" type="datetimeFigureOut">
              <a:rPr lang="en-US" smtClean="0"/>
              <a:t>11/6/2017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98679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FAF5B-D31A-4E42-9953-B897CF1DE247}" type="datetimeFigureOut">
              <a:rPr lang="en-US" smtClean="0"/>
              <a:t>11/6/2017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1583371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1117435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3FAF5B-D31A-4E42-9953-B897CF1DE247}" type="datetimeFigureOut">
              <a:rPr lang="en-US" smtClean="0"/>
              <a:t>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0E6785-650E-413A-B1E6-CB55AB0EE466}" type="slidenum">
              <a:rPr lang="en-US" smtClean="0"/>
              <a:t>‹#›</a:t>
            </a:fld>
            <a:endParaRPr lang="en-US"/>
          </a:p>
        </p:txBody>
      </p:sp>
    </p:spTree>
    <p:extLst>
      <p:ext uri="{BB962C8B-B14F-4D97-AF65-F5344CB8AC3E}">
        <p14:creationId xmlns:p14="http://schemas.microsoft.com/office/powerpoint/2010/main" val="4201244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53FAF5B-D31A-4E42-9953-B897CF1DE247}" type="datetimeFigureOut">
              <a:rPr lang="en-US" smtClean="0"/>
              <a:t>11/6/2017</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30E6785-650E-413A-B1E6-CB55AB0EE466}" type="slidenum">
              <a:rPr lang="en-US" smtClean="0"/>
              <a:t>‹#›</a:t>
            </a:fld>
            <a:endParaRPr lang="en-US"/>
          </a:p>
        </p:txBody>
      </p:sp>
    </p:spTree>
    <p:extLst>
      <p:ext uri="{BB962C8B-B14F-4D97-AF65-F5344CB8AC3E}">
        <p14:creationId xmlns:p14="http://schemas.microsoft.com/office/powerpoint/2010/main" val="336170825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hyperlink" Target="http://carservicedc.com/coach-bus-service/"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carservicedc.com/" TargetMode="External"/><Relationship Id="rId2" Type="http://schemas.openxmlformats.org/officeDocument/2006/relationships/image" Target="../media/image13.jpg"/><Relationship Id="rId1" Type="http://schemas.openxmlformats.org/officeDocument/2006/relationships/slideLayout" Target="../slideLayouts/slideLayout7.xml"/><Relationship Id="rId4" Type="http://schemas.openxmlformats.org/officeDocument/2006/relationships/hyperlink" Target="http://carservicedc.com/charter-bus-servic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152" y="90152"/>
            <a:ext cx="4365938" cy="6658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470" y="189530"/>
            <a:ext cx="2540934" cy="1008206"/>
          </a:xfrm>
          <a:prstGeom prst="rect">
            <a:avLst/>
          </a:prstGeom>
          <a:solidFill>
            <a:schemeClr val="bg1"/>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211370" y="1544323"/>
            <a:ext cx="4123501" cy="646331"/>
          </a:xfrm>
          <a:prstGeom prst="rect">
            <a:avLst/>
          </a:prstGeom>
          <a:ln>
            <a:solidFill>
              <a:schemeClr val="bg1"/>
            </a:solidFill>
          </a:ln>
        </p:spPr>
        <p:txBody>
          <a:bodyPr wrap="none">
            <a:spAutoFit/>
          </a:bodyPr>
          <a:lstStyle/>
          <a:p>
            <a:pPr algn="ctr"/>
            <a:r>
              <a:rPr lang="en-US" sz="3600" dirty="0" smtClean="0">
                <a:ln>
                  <a:solidFill>
                    <a:schemeClr val="tx1"/>
                  </a:solidFill>
                </a:ln>
                <a:latin typeface="+mj-lt"/>
              </a:rPr>
              <a:t>CAR SERVICE DC</a:t>
            </a:r>
            <a:endParaRPr lang="en-US" sz="2400" dirty="0">
              <a:ln>
                <a:solidFill>
                  <a:schemeClr val="tx1"/>
                </a:solidFill>
              </a:ln>
              <a:latin typeface="+mj-lt"/>
            </a:endParaRPr>
          </a:p>
        </p:txBody>
      </p:sp>
      <p:sp>
        <p:nvSpPr>
          <p:cNvPr id="8" name="Rectangle 7"/>
          <p:cNvSpPr/>
          <p:nvPr/>
        </p:nvSpPr>
        <p:spPr>
          <a:xfrm>
            <a:off x="150759" y="3644825"/>
            <a:ext cx="4244721" cy="2677656"/>
          </a:xfrm>
          <a:prstGeom prst="rect">
            <a:avLst/>
          </a:prstGeom>
        </p:spPr>
        <p:txBody>
          <a:bodyPr wrap="square">
            <a:spAutoFit/>
          </a:bodyPr>
          <a:lstStyle/>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CALL:</a:t>
            </a:r>
          </a:p>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(202)888-7833</a:t>
            </a:r>
          </a:p>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EMAIL: </a:t>
            </a:r>
          </a:p>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info@carservicedc.com</a:t>
            </a:r>
          </a:p>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WEBSITE:</a:t>
            </a:r>
          </a:p>
          <a:p>
            <a:pPr algn="ctr"/>
            <a:r>
              <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rPr>
              <a:t>http://carservicedc.com/</a:t>
            </a:r>
            <a:endParaRPr lang="en-US" sz="2800" b="1" dirty="0" smtClean="0">
              <a:ln>
                <a:solidFill>
                  <a:schemeClr val="tx1"/>
                </a:solidFill>
              </a:ln>
              <a:effectLst>
                <a:outerShdw blurRad="38100" dist="38100" dir="2700000" algn="tl">
                  <a:srgbClr val="000000">
                    <a:alpha val="43137"/>
                  </a:srgbClr>
                </a:outerShdw>
              </a:effectLst>
              <a:latin typeface="+mj-lt"/>
              <a:ea typeface="Adobe Song Std L" panose="02020300000000000000" pitchFamily="18" charset="-128"/>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24293" b="10535"/>
          <a:stretch/>
        </p:blipFill>
        <p:spPr>
          <a:xfrm>
            <a:off x="4577308" y="56418"/>
            <a:ext cx="7576565" cy="3425780"/>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2659" t="10915" r="2496" b="8299"/>
          <a:stretch/>
        </p:blipFill>
        <p:spPr>
          <a:xfrm>
            <a:off x="5272767" y="3322750"/>
            <a:ext cx="5782614" cy="34257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37849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7425"/>
            <a:ext cx="12192000" cy="953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6619741"/>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13386" y="351555"/>
            <a:ext cx="11565228" cy="584775"/>
          </a:xfrm>
          <a:prstGeom prst="rect">
            <a:avLst/>
          </a:prstGeom>
          <a:noFill/>
        </p:spPr>
        <p:txBody>
          <a:bodyPr wrap="square" rtlCol="0">
            <a:spAutoFit/>
          </a:bodyPr>
          <a:lstStyle/>
          <a:p>
            <a:pPr algn="ctr"/>
            <a:r>
              <a:rPr lang="en-IE" sz="3200" b="1" dirty="0">
                <a:latin typeface="+mj-lt"/>
              </a:rPr>
              <a:t>How to Be the Best Tour Guide for Your Visiting Friends in </a:t>
            </a:r>
            <a:r>
              <a:rPr lang="en-IE" sz="3200" b="1" dirty="0" smtClean="0">
                <a:latin typeface="+mj-lt"/>
              </a:rPr>
              <a:t>DC</a:t>
            </a:r>
            <a:endParaRPr lang="en-US" sz="3200" dirty="0">
              <a:latin typeface="+mj-lt"/>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9371"/>
          <a:stretch/>
        </p:blipFill>
        <p:spPr>
          <a:xfrm>
            <a:off x="90152" y="1226606"/>
            <a:ext cx="9525000" cy="3487291"/>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0971" y="1732872"/>
            <a:ext cx="4581182" cy="3037078"/>
          </a:xfrm>
          <a:prstGeom prst="rect">
            <a:avLst/>
          </a:prstGeom>
          <a:ln>
            <a:noFill/>
          </a:ln>
          <a:effectLst>
            <a:outerShdw blurRad="190500" algn="tl" rotWithShape="0">
              <a:srgbClr val="000000">
                <a:alpha val="70000"/>
              </a:srgbClr>
            </a:outerShdw>
          </a:effectLst>
        </p:spPr>
      </p:pic>
      <p:sp>
        <p:nvSpPr>
          <p:cNvPr id="7" name="TextBox 6"/>
          <p:cNvSpPr txBox="1"/>
          <p:nvPr/>
        </p:nvSpPr>
        <p:spPr>
          <a:xfrm>
            <a:off x="90152" y="4893972"/>
            <a:ext cx="11990231" cy="1631216"/>
          </a:xfrm>
          <a:prstGeom prst="rect">
            <a:avLst/>
          </a:prstGeom>
          <a:noFill/>
        </p:spPr>
        <p:txBody>
          <a:bodyPr wrap="square" rtlCol="0">
            <a:spAutoFit/>
          </a:bodyPr>
          <a:lstStyle/>
          <a:p>
            <a:pPr algn="ctr"/>
            <a:r>
              <a:rPr lang="en-IE" sz="2000" dirty="0">
                <a:effectLst>
                  <a:outerShdw blurRad="38100" dist="38100" dir="2700000" algn="tl">
                    <a:srgbClr val="000000">
                      <a:alpha val="43137"/>
                    </a:srgbClr>
                  </a:outerShdw>
                </a:effectLst>
                <a:latin typeface="+mj-lt"/>
              </a:rPr>
              <a:t>Thus, if you are planning to play the tour guide for your guests, then start off by booking through </a:t>
            </a:r>
            <a:r>
              <a:rPr lang="en-IE" sz="2000" b="1" dirty="0">
                <a:effectLst>
                  <a:outerShdw blurRad="38100" dist="38100" dir="2700000" algn="tl">
                    <a:srgbClr val="000000">
                      <a:alpha val="43137"/>
                    </a:srgbClr>
                  </a:outerShdw>
                </a:effectLst>
                <a:latin typeface="+mj-lt"/>
              </a:rPr>
              <a:t>Car Service DC</a:t>
            </a:r>
            <a:r>
              <a:rPr lang="en-IE" sz="2000" dirty="0">
                <a:effectLst>
                  <a:outerShdw blurRad="38100" dist="38100" dir="2700000" algn="tl">
                    <a:srgbClr val="000000">
                      <a:alpha val="43137"/>
                    </a:srgbClr>
                  </a:outerShdw>
                </a:effectLst>
                <a:latin typeface="+mj-lt"/>
              </a:rPr>
              <a:t> so that you always have a reliable transport with you. As a good guide and host, you’ll want to make sure to search </a:t>
            </a:r>
            <a:r>
              <a:rPr lang="en-US" sz="2000" b="1" u="sng" dirty="0">
                <a:effectLst>
                  <a:outerShdw blurRad="38100" dist="38100" dir="2700000" algn="tl">
                    <a:srgbClr val="000000">
                      <a:alpha val="43137"/>
                    </a:srgbClr>
                  </a:outerShdw>
                </a:effectLst>
                <a:latin typeface="+mj-lt"/>
                <a:hlinkClick r:id="rId4"/>
              </a:rPr>
              <a:t>Coach Bus Rental near me</a:t>
            </a:r>
            <a:r>
              <a:rPr lang="en-US" sz="2000" dirty="0">
                <a:effectLst>
                  <a:outerShdw blurRad="38100" dist="38100" dir="2700000" algn="tl">
                    <a:srgbClr val="000000">
                      <a:alpha val="43137"/>
                    </a:srgbClr>
                  </a:outerShdw>
                </a:effectLst>
                <a:latin typeface="+mj-lt"/>
              </a:rPr>
              <a:t> way before your guests have arrived. Next, you need to figure out the places that deserve a stopover in the limited time slot your friends have in the city; perhaps we can help you with that</a:t>
            </a:r>
            <a:r>
              <a:rPr lang="en-US" sz="2000" dirty="0" smtClean="0">
                <a:effectLst>
                  <a:outerShdw blurRad="38100" dist="38100" dir="2700000" algn="tl">
                    <a:srgbClr val="000000">
                      <a:alpha val="43137"/>
                    </a:srgbClr>
                  </a:outerShdw>
                </a:effectLst>
                <a:latin typeface="+mj-lt"/>
              </a:rPr>
              <a:t>.</a:t>
            </a:r>
            <a:endParaRPr lang="en-US" sz="20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161732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31" y="450761"/>
            <a:ext cx="7735622" cy="6078829"/>
          </a:xfrm>
          <a:prstGeom prst="rect">
            <a:avLst/>
          </a:prstGeom>
          <a:ln>
            <a:noFill/>
          </a:ln>
          <a:effectLst>
            <a:outerShdw blurRad="190500" algn="tl" rotWithShape="0">
              <a:srgbClr val="000000">
                <a:alpha val="70000"/>
              </a:srgbClr>
            </a:outerShdw>
          </a:effectLst>
        </p:spPr>
      </p:pic>
      <p:sp>
        <p:nvSpPr>
          <p:cNvPr id="3" name="Rectangle 2"/>
          <p:cNvSpPr/>
          <p:nvPr/>
        </p:nvSpPr>
        <p:spPr>
          <a:xfrm>
            <a:off x="7972024" y="450761"/>
            <a:ext cx="4108360" cy="7727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081495" y="483184"/>
            <a:ext cx="3889418" cy="707886"/>
          </a:xfrm>
          <a:prstGeom prst="rect">
            <a:avLst/>
          </a:prstGeom>
          <a:noFill/>
        </p:spPr>
        <p:txBody>
          <a:bodyPr wrap="square" rtlCol="0">
            <a:spAutoFit/>
          </a:bodyPr>
          <a:lstStyle/>
          <a:p>
            <a:r>
              <a:rPr lang="en-US" sz="4000" b="1" dirty="0">
                <a:latin typeface="+mj-lt"/>
              </a:rPr>
              <a:t>The Memorials</a:t>
            </a:r>
            <a:r>
              <a:rPr lang="en-US" sz="4000" b="1" dirty="0" smtClean="0">
                <a:latin typeface="+mj-lt"/>
              </a:rPr>
              <a:t>:</a:t>
            </a:r>
            <a:endParaRPr lang="en-US" sz="4000" dirty="0">
              <a:latin typeface="+mj-lt"/>
            </a:endParaRPr>
          </a:p>
        </p:txBody>
      </p:sp>
      <p:sp>
        <p:nvSpPr>
          <p:cNvPr id="5" name="TextBox 4"/>
          <p:cNvSpPr txBox="1"/>
          <p:nvPr/>
        </p:nvSpPr>
        <p:spPr>
          <a:xfrm>
            <a:off x="8081495" y="1854558"/>
            <a:ext cx="3792826" cy="4093428"/>
          </a:xfrm>
          <a:prstGeom prst="rect">
            <a:avLst/>
          </a:prstGeom>
          <a:noFill/>
        </p:spPr>
        <p:txBody>
          <a:bodyPr wrap="square" rtlCol="0">
            <a:spAutoFit/>
          </a:bodyPr>
          <a:lstStyle/>
          <a:p>
            <a:pPr algn="ctr"/>
            <a:r>
              <a:rPr lang="en-IE" sz="2000" dirty="0">
                <a:effectLst>
                  <a:outerShdw blurRad="38100" dist="38100" dir="2700000" algn="tl">
                    <a:srgbClr val="000000">
                      <a:alpha val="43137"/>
                    </a:srgbClr>
                  </a:outerShdw>
                </a:effectLst>
                <a:latin typeface="+mj-lt"/>
              </a:rPr>
              <a:t>DC is a city that is not only enriched in history, but also pays homage to it. All the memorials in DC deserve a visit. You should make sure that the first two days of the tour revolves around Lincoln Memorial, Vietnam Veterans Memorial, Korean War Veterans Memorial, World War II Memorial, Franklin D. Roosevelt Memorial, Martin Luther King, Jr., and all the others that you can fit in.  </a:t>
            </a:r>
            <a:endParaRPr lang="en-US" sz="2000" dirty="0">
              <a:effectLst>
                <a:outerShdw blurRad="38100" dist="38100" dir="2700000" algn="tl">
                  <a:srgbClr val="000000">
                    <a:alpha val="43137"/>
                  </a:srgbClr>
                </a:outerShdw>
              </a:effectLst>
              <a:latin typeface="+mj-lt"/>
            </a:endParaRPr>
          </a:p>
        </p:txBody>
      </p:sp>
      <p:sp>
        <p:nvSpPr>
          <p:cNvPr id="6" name="Rectangle 5"/>
          <p:cNvSpPr/>
          <p:nvPr/>
        </p:nvSpPr>
        <p:spPr>
          <a:xfrm>
            <a:off x="0" y="6619741"/>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16136"/>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0936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8940" y="658746"/>
            <a:ext cx="3734874" cy="7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6997" y="658746"/>
            <a:ext cx="7940898" cy="5534295"/>
          </a:xfrm>
          <a:prstGeom prst="rect">
            <a:avLst/>
          </a:prstGeom>
          <a:ln>
            <a:noFill/>
          </a:ln>
          <a:effectLst>
            <a:outerShdw blurRad="190500" algn="tl" rotWithShape="0">
              <a:srgbClr val="000000">
                <a:alpha val="70000"/>
              </a:srgbClr>
            </a:outerShdw>
          </a:effectLst>
        </p:spPr>
      </p:pic>
      <p:sp>
        <p:nvSpPr>
          <p:cNvPr id="3" name="TextBox 2"/>
          <p:cNvSpPr txBox="1"/>
          <p:nvPr/>
        </p:nvSpPr>
        <p:spPr>
          <a:xfrm>
            <a:off x="270455" y="724495"/>
            <a:ext cx="3631843" cy="584775"/>
          </a:xfrm>
          <a:prstGeom prst="rect">
            <a:avLst/>
          </a:prstGeom>
          <a:noFill/>
        </p:spPr>
        <p:txBody>
          <a:bodyPr wrap="square" rtlCol="0">
            <a:spAutoFit/>
          </a:bodyPr>
          <a:lstStyle/>
          <a:p>
            <a:pPr algn="ctr"/>
            <a:r>
              <a:rPr lang="en-IE" sz="3200" b="1" dirty="0">
                <a:latin typeface="+mj-lt"/>
              </a:rPr>
              <a:t>The White House</a:t>
            </a:r>
            <a:r>
              <a:rPr lang="en-IE" sz="3200" b="1" dirty="0" smtClean="0">
                <a:latin typeface="+mj-lt"/>
              </a:rPr>
              <a:t>:</a:t>
            </a:r>
            <a:endParaRPr lang="en-US" sz="3200" dirty="0">
              <a:latin typeface="+mj-lt"/>
            </a:endParaRPr>
          </a:p>
        </p:txBody>
      </p:sp>
      <p:sp>
        <p:nvSpPr>
          <p:cNvPr id="5" name="TextBox 4"/>
          <p:cNvSpPr txBox="1"/>
          <p:nvPr/>
        </p:nvSpPr>
        <p:spPr>
          <a:xfrm>
            <a:off x="180303" y="1928947"/>
            <a:ext cx="3618964" cy="3785652"/>
          </a:xfrm>
          <a:prstGeom prst="rect">
            <a:avLst/>
          </a:prstGeom>
          <a:noFill/>
        </p:spPr>
        <p:txBody>
          <a:bodyPr wrap="square" rtlCol="0">
            <a:spAutoFit/>
          </a:bodyPr>
          <a:lstStyle/>
          <a:p>
            <a:pPr algn="ctr"/>
            <a:r>
              <a:rPr lang="en-IE" sz="2400" dirty="0">
                <a:effectLst>
                  <a:outerShdw blurRad="38100" dist="38100" dir="2700000" algn="tl">
                    <a:srgbClr val="000000">
                      <a:alpha val="43137"/>
                    </a:srgbClr>
                  </a:outerShdw>
                </a:effectLst>
                <a:latin typeface="+mj-lt"/>
              </a:rPr>
              <a:t>You would be a failure of a tour guide if you send off your visitors without letting them see the White House in DC. And while you are at it, take them to the National Mall, Library of Congress, Capitol Hill and the Supreme Court</a:t>
            </a:r>
            <a:r>
              <a:rPr lang="en-IE" sz="2400" dirty="0" smtClean="0">
                <a:effectLst>
                  <a:outerShdw blurRad="38100" dist="38100" dir="2700000" algn="tl">
                    <a:srgbClr val="000000">
                      <a:alpha val="43137"/>
                    </a:srgbClr>
                  </a:outerShdw>
                </a:effectLst>
                <a:latin typeface="+mj-lt"/>
              </a:rPr>
              <a:t>.</a:t>
            </a:r>
            <a:endParaRPr lang="en-US" sz="2400" dirty="0">
              <a:effectLst>
                <a:outerShdw blurRad="38100" dist="38100" dir="2700000" algn="tl">
                  <a:srgbClr val="000000">
                    <a:alpha val="43137"/>
                  </a:srgbClr>
                </a:outerShdw>
              </a:effectLst>
              <a:latin typeface="+mj-lt"/>
            </a:endParaRPr>
          </a:p>
        </p:txBody>
      </p:sp>
      <p:sp>
        <p:nvSpPr>
          <p:cNvPr id="6" name="Rectangle 5"/>
          <p:cNvSpPr/>
          <p:nvPr/>
        </p:nvSpPr>
        <p:spPr>
          <a:xfrm>
            <a:off x="0" y="116136"/>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6619741"/>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16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6136"/>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6619741"/>
            <a:ext cx="12192000" cy="1159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35" y="496755"/>
            <a:ext cx="7811036" cy="5858277"/>
          </a:xfrm>
          <a:prstGeom prst="rect">
            <a:avLst/>
          </a:prstGeom>
          <a:ln>
            <a:noFill/>
          </a:ln>
          <a:effectLst>
            <a:outerShdw blurRad="190500" algn="tl" rotWithShape="0">
              <a:srgbClr val="000000">
                <a:alpha val="70000"/>
              </a:srgbClr>
            </a:outerShdw>
          </a:effectLst>
        </p:spPr>
      </p:pic>
      <p:sp>
        <p:nvSpPr>
          <p:cNvPr id="5" name="Rectangle 4"/>
          <p:cNvSpPr/>
          <p:nvPr/>
        </p:nvSpPr>
        <p:spPr>
          <a:xfrm>
            <a:off x="8049296" y="496755"/>
            <a:ext cx="4031087" cy="888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049295" y="525577"/>
            <a:ext cx="4031087" cy="830997"/>
          </a:xfrm>
          <a:prstGeom prst="rect">
            <a:avLst/>
          </a:prstGeom>
          <a:noFill/>
        </p:spPr>
        <p:txBody>
          <a:bodyPr wrap="square" rtlCol="0">
            <a:spAutoFit/>
          </a:bodyPr>
          <a:lstStyle/>
          <a:p>
            <a:pPr algn="ctr"/>
            <a:r>
              <a:rPr lang="en-IE" sz="2400" b="1" dirty="0">
                <a:latin typeface="+mj-lt"/>
              </a:rPr>
              <a:t>Parks and Nature Attraction</a:t>
            </a:r>
            <a:r>
              <a:rPr lang="en-IE" sz="2400" b="1" dirty="0" smtClean="0">
                <a:latin typeface="+mj-lt"/>
              </a:rPr>
              <a:t>:</a:t>
            </a:r>
            <a:endParaRPr lang="en-US" sz="2400" dirty="0">
              <a:latin typeface="+mj-lt"/>
            </a:endParaRPr>
          </a:p>
        </p:txBody>
      </p:sp>
      <p:sp>
        <p:nvSpPr>
          <p:cNvPr id="7" name="TextBox 6"/>
          <p:cNvSpPr txBox="1"/>
          <p:nvPr/>
        </p:nvSpPr>
        <p:spPr>
          <a:xfrm>
            <a:off x="8255358" y="1957589"/>
            <a:ext cx="3825024" cy="3785652"/>
          </a:xfrm>
          <a:prstGeom prst="rect">
            <a:avLst/>
          </a:prstGeom>
          <a:noFill/>
        </p:spPr>
        <p:txBody>
          <a:bodyPr wrap="square" rtlCol="0">
            <a:spAutoFit/>
          </a:bodyPr>
          <a:lstStyle/>
          <a:p>
            <a:pPr algn="ctr"/>
            <a:r>
              <a:rPr lang="en-IE" sz="2400" dirty="0">
                <a:effectLst>
                  <a:outerShdw blurRad="38100" dist="38100" dir="2700000" algn="tl">
                    <a:srgbClr val="000000">
                      <a:alpha val="43137"/>
                    </a:srgbClr>
                  </a:outerShdw>
                </a:effectLst>
                <a:latin typeface="+mj-lt"/>
              </a:rPr>
              <a:t>The only thing that can be a glitch in your plan is the unavailability of reliable transport. Therefore, make sure you have already searched the internet for the </a:t>
            </a:r>
            <a:r>
              <a:rPr lang="en-US" sz="2400" b="1" u="sng" dirty="0">
                <a:effectLst>
                  <a:outerShdw blurRad="38100" dist="38100" dir="2700000" algn="tl">
                    <a:srgbClr val="000000">
                      <a:alpha val="43137"/>
                    </a:srgbClr>
                  </a:outerShdw>
                </a:effectLst>
                <a:latin typeface="+mj-lt"/>
                <a:hlinkClick r:id="rId3"/>
              </a:rPr>
              <a:t>Car Services in DC</a:t>
            </a:r>
            <a:r>
              <a:rPr lang="en-US" sz="2400" b="1" dirty="0">
                <a:effectLst>
                  <a:outerShdw blurRad="38100" dist="38100" dir="2700000" algn="tl">
                    <a:srgbClr val="000000">
                      <a:alpha val="43137"/>
                    </a:srgbClr>
                  </a:outerShdw>
                </a:effectLst>
                <a:latin typeface="+mj-lt"/>
              </a:rPr>
              <a:t> </a:t>
            </a:r>
            <a:r>
              <a:rPr lang="en-US" sz="2400" dirty="0">
                <a:effectLst>
                  <a:outerShdw blurRad="38100" dist="38100" dir="2700000" algn="tl">
                    <a:srgbClr val="000000">
                      <a:alpha val="43137"/>
                    </a:srgbClr>
                  </a:outerShdw>
                </a:effectLst>
                <a:latin typeface="+mj-lt"/>
              </a:rPr>
              <a:t>to always have </a:t>
            </a:r>
            <a:r>
              <a:rPr lang="en-US" sz="2400" b="1" u="sng" dirty="0">
                <a:effectLst>
                  <a:outerShdw blurRad="38100" dist="38100" dir="2700000" algn="tl">
                    <a:srgbClr val="000000">
                      <a:alpha val="43137"/>
                    </a:srgbClr>
                  </a:outerShdw>
                </a:effectLst>
                <a:latin typeface="+mj-lt"/>
                <a:hlinkClick r:id="rId4"/>
              </a:rPr>
              <a:t>cheap</a:t>
            </a:r>
            <a:r>
              <a:rPr lang="en-US" sz="2400" u="sng" dirty="0">
                <a:effectLst>
                  <a:outerShdw blurRad="38100" dist="38100" dir="2700000" algn="tl">
                    <a:srgbClr val="000000">
                      <a:alpha val="43137"/>
                    </a:srgbClr>
                  </a:outerShdw>
                </a:effectLst>
                <a:latin typeface="+mj-lt"/>
                <a:hlinkClick r:id="rId4"/>
              </a:rPr>
              <a:t> </a:t>
            </a:r>
            <a:r>
              <a:rPr lang="en-IE" sz="2400" b="1" u="sng" dirty="0">
                <a:effectLst>
                  <a:outerShdw blurRad="38100" dist="38100" dir="2700000" algn="tl">
                    <a:srgbClr val="000000">
                      <a:alpha val="43137"/>
                    </a:srgbClr>
                  </a:outerShdw>
                </a:effectLst>
                <a:latin typeface="+mj-lt"/>
                <a:hlinkClick r:id="rId4"/>
              </a:rPr>
              <a:t>charter bus services</a:t>
            </a:r>
            <a:r>
              <a:rPr lang="en-IE" sz="2400" dirty="0">
                <a:effectLst>
                  <a:outerShdw blurRad="38100" dist="38100" dir="2700000" algn="tl">
                    <a:srgbClr val="000000">
                      <a:alpha val="43137"/>
                    </a:srgbClr>
                  </a:outerShdw>
                </a:effectLst>
                <a:latin typeface="+mj-lt"/>
              </a:rPr>
              <a:t> on your speed dial. </a:t>
            </a:r>
            <a:endParaRPr lang="en-US" sz="24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73226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06062"/>
            <a:ext cx="12192000" cy="927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6542468"/>
            <a:ext cx="12192000" cy="19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194" y="224224"/>
            <a:ext cx="2245429" cy="890954"/>
          </a:xfrm>
          <a:prstGeom prst="rect">
            <a:avLst/>
          </a:prstGeom>
          <a:solidFill>
            <a:schemeClr val="bg1"/>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617543" y="224224"/>
            <a:ext cx="6099363" cy="923330"/>
          </a:xfrm>
          <a:prstGeom prst="rect">
            <a:avLst/>
          </a:prstGeom>
        </p:spPr>
        <p:txBody>
          <a:bodyPr wrap="none">
            <a:spAutoFit/>
          </a:bodyPr>
          <a:lstStyle/>
          <a:p>
            <a:pPr algn="ctr"/>
            <a:r>
              <a:rPr lang="en-US" sz="5400" dirty="0">
                <a:ln>
                  <a:solidFill>
                    <a:schemeClr val="tx1"/>
                  </a:solidFill>
                </a:ln>
                <a:latin typeface="+mj-lt"/>
              </a:rPr>
              <a:t>CAR SERVICE DC</a:t>
            </a:r>
            <a:endParaRPr lang="en-US" sz="4000" dirty="0">
              <a:ln>
                <a:solidFill>
                  <a:schemeClr val="tx1"/>
                </a:solidFill>
              </a:ln>
              <a:latin typeface="+mj-l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3" y="1908621"/>
            <a:ext cx="12182377" cy="4002781"/>
          </a:xfrm>
          <a:prstGeom prst="rect">
            <a:avLst/>
          </a:prstGeom>
        </p:spPr>
      </p:pic>
      <p:sp>
        <p:nvSpPr>
          <p:cNvPr id="7" name="Rectangle 6"/>
          <p:cNvSpPr/>
          <p:nvPr/>
        </p:nvSpPr>
        <p:spPr>
          <a:xfrm>
            <a:off x="240194" y="2625890"/>
            <a:ext cx="4958367" cy="3046988"/>
          </a:xfrm>
          <a:prstGeom prst="rect">
            <a:avLst/>
          </a:prstGeom>
        </p:spPr>
        <p:txBody>
          <a:bodyPr wrap="square">
            <a:spAutoFit/>
          </a:bodyPr>
          <a:lstStyle/>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CALL:</a:t>
            </a:r>
          </a:p>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(202)888-7833</a:t>
            </a:r>
          </a:p>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EMAIL: </a:t>
            </a:r>
          </a:p>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info@carservicedc.com</a:t>
            </a:r>
          </a:p>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WEBSITE:</a:t>
            </a:r>
          </a:p>
          <a:p>
            <a:pPr algn="ctr"/>
            <a:r>
              <a:rPr lang="en-US" sz="3200" b="1" dirty="0">
                <a:ln>
                  <a:solidFill>
                    <a:schemeClr val="bg1"/>
                  </a:solidFill>
                </a:ln>
                <a:solidFill>
                  <a:schemeClr val="bg1"/>
                </a:solidFill>
                <a:effectLst>
                  <a:outerShdw blurRad="38100" dist="38100" dir="2700000" algn="tl">
                    <a:srgbClr val="000000">
                      <a:alpha val="43137"/>
                    </a:srgbClr>
                  </a:outerShdw>
                </a:effectLst>
                <a:ea typeface="Adobe Song Std L" panose="02020300000000000000" pitchFamily="18" charset="-128"/>
              </a:rPr>
              <a:t>http://carservicedc.com/</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8521" y="1404898"/>
            <a:ext cx="2998249" cy="979020"/>
          </a:xfrm>
          <a:prstGeom prst="rect">
            <a:avLst/>
          </a:prstGeom>
        </p:spPr>
      </p:pic>
    </p:spTree>
    <p:extLst>
      <p:ext uri="{BB962C8B-B14F-4D97-AF65-F5344CB8AC3E}">
        <p14:creationId xmlns:p14="http://schemas.microsoft.com/office/powerpoint/2010/main" val="2914725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06062"/>
            <a:ext cx="12192000" cy="927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6542468"/>
            <a:ext cx="12192000" cy="19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194" y="224224"/>
            <a:ext cx="2245429" cy="890954"/>
          </a:xfrm>
          <a:prstGeom prst="rect">
            <a:avLst/>
          </a:prstGeom>
          <a:solidFill>
            <a:schemeClr val="bg1"/>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617543" y="224224"/>
            <a:ext cx="6099363" cy="923330"/>
          </a:xfrm>
          <a:prstGeom prst="rect">
            <a:avLst/>
          </a:prstGeom>
        </p:spPr>
        <p:txBody>
          <a:bodyPr wrap="none">
            <a:spAutoFit/>
          </a:bodyPr>
          <a:lstStyle/>
          <a:p>
            <a:pPr algn="ctr"/>
            <a:r>
              <a:rPr lang="en-US" sz="5400" dirty="0">
                <a:ln>
                  <a:solidFill>
                    <a:schemeClr val="tx1"/>
                  </a:solidFill>
                </a:ln>
                <a:latin typeface="+mj-lt"/>
              </a:rPr>
              <a:t>CAR SERVICE DC</a:t>
            </a:r>
            <a:endParaRPr lang="en-US" sz="4000" dirty="0">
              <a:ln>
                <a:solidFill>
                  <a:schemeClr val="tx1"/>
                </a:solidFill>
              </a:ln>
              <a:latin typeface="+mj-lt"/>
            </a:endParaRPr>
          </a:p>
        </p:txBody>
      </p:sp>
      <p:pic>
        <p:nvPicPr>
          <p:cNvPr id="6" name="Picture 5"/>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95972" y="1468298"/>
            <a:ext cx="11832896" cy="4753426"/>
          </a:xfrm>
          <a:prstGeom prst="rect">
            <a:avLst/>
          </a:prstGeom>
        </p:spPr>
      </p:pic>
    </p:spTree>
    <p:extLst>
      <p:ext uri="{BB962C8B-B14F-4D97-AF65-F5344CB8AC3E}">
        <p14:creationId xmlns:p14="http://schemas.microsoft.com/office/powerpoint/2010/main" val="8853954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TM04033929[[fn=Slate]]</Template>
  <TotalTime>45</TotalTime>
  <Words>331</Words>
  <Application>Microsoft Office PowerPoint</Application>
  <PresentationFormat>Widescreen</PresentationFormat>
  <Paragraphs>23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Adobe Song Std L</vt:lpstr>
      <vt:lpstr>Calisto MT</vt:lpstr>
      <vt:lpstr>Trebuchet MS</vt:lpstr>
      <vt:lpstr>Wingdings 2</vt:lpstr>
      <vt:lpstr>Slate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6</cp:revision>
  <dcterms:created xsi:type="dcterms:W3CDTF">2017-11-06T04:15:00Z</dcterms:created>
  <dcterms:modified xsi:type="dcterms:W3CDTF">2017-11-06T05:00:23Z</dcterms:modified>
</cp:coreProperties>
</file>