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BFDFD7C0-682C-44DB-92DE-CAAF3689F6A6}" type="datetimeFigureOut">
              <a:rPr lang="en-US" smtClean="0"/>
              <a:t>5/10/2017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FDFD7C0-682C-44DB-92DE-CAAF3689F6A6}" type="datetimeFigureOut">
              <a:rPr lang="en-US" smtClean="0"/>
              <a:t>5/10/2017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FDFD7C0-682C-44DB-92DE-CAAF3689F6A6}" type="datetimeFigureOut">
              <a:rPr lang="en-US" smtClean="0"/>
              <a:t>5/10/2017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BFDFD7C0-682C-44DB-92DE-CAAF3689F6A6}" type="datetimeFigureOut">
              <a:rPr lang="en-US" smtClean="0"/>
              <a:t>5/10/2017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DFD7C0-682C-44DB-92DE-CAAF3689F6A6}" type="datetimeFigureOut">
              <a:rPr lang="en-US" smtClean="0"/>
              <a:t>5/10/2017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BFDFD7C0-682C-44DB-92DE-CAAF3689F6A6}" type="datetimeFigureOut">
              <a:rPr lang="en-US" smtClean="0"/>
              <a:t>5/10/2017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BFDFD7C0-682C-44DB-92DE-CAAF3689F6A6}" type="datetimeFigureOut">
              <a:rPr lang="en-US" smtClean="0"/>
              <a:t>5/10/2017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BFDFD7C0-682C-44DB-92DE-CAAF3689F6A6}" type="datetimeFigureOut">
              <a:rPr lang="en-US" smtClean="0"/>
              <a:t>5/10/2017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DFD7C0-682C-44DB-92DE-CAAF3689F6A6}" type="datetimeFigureOut">
              <a:rPr lang="en-US" smtClean="0"/>
              <a:t>5/10/2017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DFD7C0-682C-44DB-92DE-CAAF3689F6A6}" type="datetimeFigureOut">
              <a:rPr lang="en-US" smtClean="0"/>
              <a:t>5/10/2017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DFD7C0-682C-44DB-92DE-CAAF3689F6A6}" type="datetimeFigureOut">
              <a:rPr lang="en-US" smtClean="0"/>
              <a:t>5/10/2017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7F1C743-12DC-4394-BC6E-9C2736C8E549}"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DFD7C0-682C-44DB-92DE-CAAF3689F6A6}" type="datetimeFigureOut">
              <a:rPr lang="en-US" smtClean="0"/>
              <a:t>5/10/2017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F1C743-12DC-4394-BC6E-9C2736C8E549}"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2000"/>
            <a:lum/>
          </a:blip>
          <a:srcRect/>
          <a:stretch>
            <a:fillRect/>
          </a:stretch>
        </a:blipFill>
        <a:effectLst/>
      </p:bgPr>
    </p:bg>
    <p:spTree>
      <p:nvGrpSpPr>
        <p:cNvPr id="1" name=""/>
        <p:cNvGrpSpPr/>
        <p:nvPr/>
      </p:nvGrpSpPr>
      <p:grpSpPr>
        <a:xfrm>
          <a:off x="0" y="0"/>
          <a:ext cx="0" cy="0"/>
          <a:chOff x="0" y="0"/>
          <a:chExt cx="0" cy="0"/>
        </a:xfrm>
      </p:grpSpPr>
      <p:pic>
        <p:nvPicPr>
          <p:cNvPr id="4" name="Picture 3" descr="BlueTalon-Logo-Footer1.png"/>
          <p:cNvPicPr>
            <a:picLocks noChangeAspect="1"/>
          </p:cNvPicPr>
          <p:nvPr/>
        </p:nvPicPr>
        <p:blipFill>
          <a:blip r:embed="rId3"/>
          <a:stretch>
            <a:fillRect/>
          </a:stretch>
        </p:blipFill>
        <p:spPr>
          <a:xfrm>
            <a:off x="1357290" y="1214422"/>
            <a:ext cx="1785950" cy="12144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TextBox 4"/>
          <p:cNvSpPr txBox="1"/>
          <p:nvPr/>
        </p:nvSpPr>
        <p:spPr>
          <a:xfrm>
            <a:off x="4020242" y="214290"/>
            <a:ext cx="2194832" cy="646331"/>
          </a:xfrm>
          <a:prstGeom prst="rect">
            <a:avLst/>
          </a:prstGeom>
          <a:noFill/>
        </p:spPr>
        <p:txBody>
          <a:bodyPr wrap="none" rtlCol="0">
            <a:spAutoFit/>
          </a:bodyPr>
          <a:lstStyle/>
          <a:p>
            <a:r>
              <a:rPr lang="en-IN" sz="3600" b="1" dirty="0" smtClean="0">
                <a:latin typeface="Angsana New" pitchFamily="18" charset="-34"/>
                <a:cs typeface="Angsana New" pitchFamily="18" charset="-34"/>
              </a:rPr>
              <a:t>BlueTalon, Inc.</a:t>
            </a:r>
            <a:endParaRPr lang="en-IN" sz="3600" b="1" dirty="0">
              <a:latin typeface="Angsana New" pitchFamily="18" charset="-34"/>
              <a:cs typeface="Angsana New" pitchFamily="18" charset="-34"/>
            </a:endParaRPr>
          </a:p>
        </p:txBody>
      </p:sp>
      <p:sp>
        <p:nvSpPr>
          <p:cNvPr id="6" name="TextBox 5"/>
          <p:cNvSpPr txBox="1"/>
          <p:nvPr/>
        </p:nvSpPr>
        <p:spPr>
          <a:xfrm>
            <a:off x="285720" y="2643182"/>
            <a:ext cx="8643998" cy="3477875"/>
          </a:xfrm>
          <a:prstGeom prst="rect">
            <a:avLst/>
          </a:prstGeom>
          <a:noFill/>
        </p:spPr>
        <p:txBody>
          <a:bodyPr wrap="square" rtlCol="0">
            <a:spAutoFit/>
          </a:bodyPr>
          <a:lstStyle/>
          <a:p>
            <a:r>
              <a:rPr lang="en-IN" sz="2000" b="1" dirty="0" smtClean="0">
                <a:latin typeface="Bell MT" pitchFamily="18" charset="0"/>
              </a:rPr>
              <a:t>BlueTalon: Consistent Policies Across the Enterprise</a:t>
            </a:r>
          </a:p>
          <a:p>
            <a:r>
              <a:rPr lang="en-IN" sz="2000" dirty="0" smtClean="0">
                <a:latin typeface="Bell MT" pitchFamily="18" charset="0"/>
              </a:rPr>
              <a:t>The BlueTalon Policy Engine enables you to define fine-grained data access policies that are applied to all users, all applications and across multiple data stores – Hadoop, SQL and Big Data environments.</a:t>
            </a:r>
          </a:p>
          <a:p>
            <a:r>
              <a:rPr lang="en-IN" sz="2000" dirty="0" smtClean="0">
                <a:latin typeface="Bell MT" pitchFamily="18" charset="0"/>
              </a:rPr>
              <a:t> </a:t>
            </a:r>
          </a:p>
          <a:p>
            <a:r>
              <a:rPr lang="en-IN" sz="2000" dirty="0" smtClean="0">
                <a:latin typeface="Bell MT" pitchFamily="18" charset="0"/>
              </a:rPr>
              <a:t>Users can make any query from any application and get results compliant with the data they are authorized to access.</a:t>
            </a:r>
          </a:p>
          <a:p>
            <a:r>
              <a:rPr lang="en-IN" sz="2000" dirty="0" smtClean="0">
                <a:latin typeface="Bell MT" pitchFamily="18" charset="0"/>
              </a:rPr>
              <a:t> </a:t>
            </a:r>
          </a:p>
          <a:p>
            <a:r>
              <a:rPr lang="en-IN" sz="2000" dirty="0" smtClean="0">
                <a:latin typeface="Bell MT" pitchFamily="18" charset="0"/>
              </a:rPr>
              <a:t>By enforcing consistent policies with BlueTalon, you can ensure that users have access to all the data they need to drive key decisions without compromising compliance or security.</a:t>
            </a:r>
            <a:endParaRPr lang="en-IN" sz="2000" dirty="0">
              <a:latin typeface="Bell MT" pitchFamily="18" charset="0"/>
            </a:endParaRPr>
          </a:p>
        </p:txBody>
      </p:sp>
    </p:spTree>
  </p:cSld>
  <p:clrMapOvr>
    <a:masterClrMapping/>
  </p:clrMapOvr>
  <p:transition advClick="0" advTm="3000">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214282" y="214290"/>
            <a:ext cx="8708987" cy="400110"/>
          </a:xfrm>
          <a:prstGeom prst="rect">
            <a:avLst/>
          </a:prstGeom>
          <a:noFill/>
        </p:spPr>
        <p:txBody>
          <a:bodyPr wrap="none" rtlCol="0">
            <a:spAutoFit/>
          </a:bodyPr>
          <a:lstStyle/>
          <a:p>
            <a:r>
              <a:rPr lang="en-IN" sz="2000" b="1" dirty="0" smtClean="0">
                <a:latin typeface="Bell MT" pitchFamily="18" charset="0"/>
              </a:rPr>
              <a:t>George Billman joins BlueTalon as SVP of Sales and Business Development</a:t>
            </a:r>
            <a:endParaRPr lang="en-IN" sz="2000" b="1" dirty="0">
              <a:latin typeface="Bell MT" pitchFamily="18" charset="0"/>
            </a:endParaRPr>
          </a:p>
        </p:txBody>
      </p:sp>
      <p:sp>
        <p:nvSpPr>
          <p:cNvPr id="6" name="TextBox 5"/>
          <p:cNvSpPr txBox="1"/>
          <p:nvPr/>
        </p:nvSpPr>
        <p:spPr>
          <a:xfrm>
            <a:off x="214282" y="857232"/>
            <a:ext cx="8643998" cy="5632311"/>
          </a:xfrm>
          <a:prstGeom prst="rect">
            <a:avLst/>
          </a:prstGeom>
          <a:noFill/>
        </p:spPr>
        <p:txBody>
          <a:bodyPr wrap="square" rtlCol="0">
            <a:spAutoFit/>
          </a:bodyPr>
          <a:lstStyle/>
          <a:p>
            <a:pPr algn="ctr"/>
            <a:r>
              <a:rPr lang="en-IN" dirty="0" smtClean="0">
                <a:latin typeface="Bell MT" pitchFamily="18" charset="0"/>
              </a:rPr>
              <a:t>REDWOOD CITY, Calif., April 19th, 2017 – BlueTalon®, a leader in Data-Centric Security, today announced that George Billman has joined the company as Senior Vice President, Sales and Business Development.</a:t>
            </a:r>
          </a:p>
          <a:p>
            <a:pPr algn="ctr"/>
            <a:r>
              <a:rPr lang="en-IN" dirty="0" smtClean="0">
                <a:latin typeface="Bell MT" pitchFamily="18" charset="0"/>
              </a:rPr>
              <a:t> </a:t>
            </a:r>
          </a:p>
          <a:p>
            <a:pPr algn="ctr"/>
            <a:r>
              <a:rPr lang="en-IN" dirty="0" smtClean="0">
                <a:latin typeface="Bell MT" pitchFamily="18" charset="0"/>
              </a:rPr>
              <a:t>Billman joins BlueTalon from Hewlett-Packard Enterprise (HPE) where he ran Business Development and Technical Alliances for HPE Data Security. Billman brings two decades of sales and business development success in enterprise security. Prior to HPE, he drove growth at a series of successful enterprise software companies, including Voltage Security and BigFix, from their early days as start-ups through their IPO or acquisition by major vendors.</a:t>
            </a:r>
          </a:p>
          <a:p>
            <a:pPr algn="ctr"/>
            <a:r>
              <a:rPr lang="en-IN" dirty="0" smtClean="0">
                <a:latin typeface="Bell MT" pitchFamily="18" charset="0"/>
              </a:rPr>
              <a:t> </a:t>
            </a:r>
          </a:p>
          <a:p>
            <a:pPr algn="ctr"/>
            <a:r>
              <a:rPr lang="en-IN" dirty="0" smtClean="0">
                <a:latin typeface="Bell MT" pitchFamily="18" charset="0"/>
              </a:rPr>
              <a:t>“George is joining at a time of great momentum for BlueTalon,” said Eric </a:t>
            </a:r>
            <a:r>
              <a:rPr lang="en-IN" dirty="0" err="1" smtClean="0">
                <a:latin typeface="Bell MT" pitchFamily="18" charset="0"/>
              </a:rPr>
              <a:t>Tilenius</a:t>
            </a:r>
            <a:r>
              <a:rPr lang="en-IN" dirty="0" smtClean="0">
                <a:latin typeface="Bell MT" pitchFamily="18" charset="0"/>
              </a:rPr>
              <a:t>, CEO of BlueTalon. “With our growing and successful partnership with Dell EMC, along with our recognition in Gartner Market Guides for Data Masking[1] and Data-Centric Audit and Protection[2], I’m very pleased to have George’s leadership to further accelerate BlueTalon’s sales and partnership growth.”</a:t>
            </a:r>
          </a:p>
          <a:p>
            <a:pPr algn="ctr"/>
            <a:r>
              <a:rPr lang="en-IN" dirty="0" smtClean="0">
                <a:latin typeface="Bell MT" pitchFamily="18" charset="0"/>
              </a:rPr>
              <a:t> </a:t>
            </a:r>
          </a:p>
          <a:p>
            <a:pPr algn="ctr"/>
            <a:r>
              <a:rPr lang="en-IN" dirty="0" smtClean="0">
                <a:latin typeface="Bell MT" pitchFamily="18" charset="0"/>
              </a:rPr>
              <a:t>BlueTalon data-centric security platform brings visibility and control directly to the data layer and protects what matters the most: the data itself. BlueTalon unifies data security across modern big data platforms – Hadoop, Spark, and NoSQL – and RDBMS.</a:t>
            </a:r>
            <a:endParaRPr lang="en-IN" dirty="0">
              <a:latin typeface="Bell MT" pitchFamily="18" charset="0"/>
            </a:endParaRPr>
          </a:p>
        </p:txBody>
      </p:sp>
    </p:spTree>
  </p:cSld>
  <p:clrMapOvr>
    <a:masterClrMapping/>
  </p:clrMapOvr>
  <p:transition advClick="0" advTm="3000">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8000"/>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0" y="96822"/>
            <a:ext cx="9144000" cy="6001643"/>
          </a:xfrm>
          <a:prstGeom prst="rect">
            <a:avLst/>
          </a:prstGeom>
          <a:noFill/>
        </p:spPr>
        <p:txBody>
          <a:bodyPr wrap="square" rtlCol="0">
            <a:spAutoFit/>
          </a:bodyPr>
          <a:lstStyle/>
          <a:p>
            <a:pPr algn="ctr"/>
            <a:r>
              <a:rPr lang="en-IN" dirty="0" smtClean="0">
                <a:latin typeface="Andalus" pitchFamily="18" charset="-78"/>
                <a:cs typeface="Andalus" pitchFamily="18" charset="-78"/>
              </a:rPr>
              <a:t>“I believe BlueTalon is in a unique position to help enterprises maximize the value of their data initiatives. With data-level controls, they can safely provide end users – data scientists, analysts, and line of business owners – access to the data they need to develop compelling insights,” said George Billman. “I’m thrilled to join this amazing team and help BlueTalon capitalize on the demand for next-generation database security.”</a:t>
            </a:r>
          </a:p>
          <a:p>
            <a:pPr algn="ctr"/>
            <a:r>
              <a:rPr lang="en-IN" dirty="0" smtClean="0">
                <a:latin typeface="Andalus" pitchFamily="18" charset="-78"/>
                <a:cs typeface="Andalus" pitchFamily="18" charset="-78"/>
              </a:rPr>
              <a:t> [1] Gartner “Market Guide for Data Masking” Marc-Antoine </a:t>
            </a:r>
            <a:r>
              <a:rPr lang="en-IN" dirty="0" err="1" smtClean="0">
                <a:latin typeface="Andalus" pitchFamily="18" charset="-78"/>
                <a:cs typeface="Andalus" pitchFamily="18" charset="-78"/>
              </a:rPr>
              <a:t>Meunier</a:t>
            </a:r>
            <a:r>
              <a:rPr lang="en-IN" dirty="0" smtClean="0">
                <a:latin typeface="Andalus" pitchFamily="18" charset="-78"/>
                <a:cs typeface="Andalus" pitchFamily="18" charset="-78"/>
              </a:rPr>
              <a:t>, </a:t>
            </a:r>
            <a:r>
              <a:rPr lang="en-IN" dirty="0" err="1" smtClean="0">
                <a:latin typeface="Andalus" pitchFamily="18" charset="-78"/>
                <a:cs typeface="Andalus" pitchFamily="18" charset="-78"/>
              </a:rPr>
              <a:t>Ayal</a:t>
            </a:r>
            <a:r>
              <a:rPr lang="en-IN" dirty="0" smtClean="0">
                <a:latin typeface="Andalus" pitchFamily="18" charset="-78"/>
                <a:cs typeface="Andalus" pitchFamily="18" charset="-78"/>
              </a:rPr>
              <a:t> </a:t>
            </a:r>
            <a:r>
              <a:rPr lang="en-IN" dirty="0" err="1" smtClean="0">
                <a:latin typeface="Andalus" pitchFamily="18" charset="-78"/>
                <a:cs typeface="Andalus" pitchFamily="18" charset="-78"/>
              </a:rPr>
              <a:t>Tirosh</a:t>
            </a:r>
            <a:r>
              <a:rPr lang="en-IN" dirty="0" smtClean="0">
                <a:latin typeface="Andalus" pitchFamily="18" charset="-78"/>
                <a:cs typeface="Andalus" pitchFamily="18" charset="-78"/>
              </a:rPr>
              <a:t>, 6 February 2017.</a:t>
            </a:r>
          </a:p>
          <a:p>
            <a:pPr algn="ctr"/>
            <a:r>
              <a:rPr lang="en-IN" dirty="0" smtClean="0">
                <a:latin typeface="Andalus" pitchFamily="18" charset="-78"/>
                <a:cs typeface="Andalus" pitchFamily="18" charset="-78"/>
              </a:rPr>
              <a:t>[2] Gartner “Market Guide for Data-Centric Audit and Protection” by Brian </a:t>
            </a:r>
            <a:r>
              <a:rPr lang="en-IN" dirty="0" err="1" smtClean="0">
                <a:latin typeface="Andalus" pitchFamily="18" charset="-78"/>
                <a:cs typeface="Andalus" pitchFamily="18" charset="-78"/>
              </a:rPr>
              <a:t>Lowans</a:t>
            </a:r>
            <a:r>
              <a:rPr lang="en-IN" dirty="0" smtClean="0">
                <a:latin typeface="Andalus" pitchFamily="18" charset="-78"/>
                <a:cs typeface="Andalus" pitchFamily="18" charset="-78"/>
              </a:rPr>
              <a:t>, Marc-Antoine </a:t>
            </a:r>
            <a:r>
              <a:rPr lang="en-IN" dirty="0" err="1" smtClean="0">
                <a:latin typeface="Andalus" pitchFamily="18" charset="-78"/>
                <a:cs typeface="Andalus" pitchFamily="18" charset="-78"/>
              </a:rPr>
              <a:t>Meunier</a:t>
            </a:r>
            <a:r>
              <a:rPr lang="en-IN" dirty="0" smtClean="0">
                <a:latin typeface="Andalus" pitchFamily="18" charset="-78"/>
                <a:cs typeface="Andalus" pitchFamily="18" charset="-78"/>
              </a:rPr>
              <a:t>, Brian Reed, Deborah Kish, </a:t>
            </a:r>
            <a:r>
              <a:rPr lang="en-IN" dirty="0" err="1" smtClean="0">
                <a:latin typeface="Andalus" pitchFamily="18" charset="-78"/>
                <a:cs typeface="Andalus" pitchFamily="18" charset="-78"/>
              </a:rPr>
              <a:t>Merv</a:t>
            </a:r>
            <a:r>
              <a:rPr lang="en-IN" dirty="0" smtClean="0">
                <a:latin typeface="Andalus" pitchFamily="18" charset="-78"/>
                <a:cs typeface="Andalus" pitchFamily="18" charset="-78"/>
              </a:rPr>
              <a:t> Adrian, and David Anthony </a:t>
            </a:r>
            <a:r>
              <a:rPr lang="en-IN" dirty="0" err="1" smtClean="0">
                <a:latin typeface="Andalus" pitchFamily="18" charset="-78"/>
                <a:cs typeface="Andalus" pitchFamily="18" charset="-78"/>
              </a:rPr>
              <a:t>Mahdi</a:t>
            </a:r>
            <a:r>
              <a:rPr lang="en-IN" dirty="0" smtClean="0">
                <a:latin typeface="Andalus" pitchFamily="18" charset="-78"/>
                <a:cs typeface="Andalus" pitchFamily="18" charset="-78"/>
              </a:rPr>
              <a:t>, 21 March 2017</a:t>
            </a:r>
          </a:p>
          <a:p>
            <a:pPr algn="ctr"/>
            <a:r>
              <a:rPr lang="en-IN" b="1" dirty="0" smtClean="0">
                <a:latin typeface="Andalus" pitchFamily="18" charset="-78"/>
                <a:cs typeface="Andalus" pitchFamily="18" charset="-78"/>
              </a:rPr>
              <a:t> About BlueTalon, Inc.</a:t>
            </a:r>
          </a:p>
          <a:p>
            <a:pPr algn="ctr"/>
            <a:r>
              <a:rPr lang="en-IN" dirty="0" smtClean="0">
                <a:latin typeface="Andalus" pitchFamily="18" charset="-78"/>
                <a:cs typeface="Andalus" pitchFamily="18" charset="-78"/>
              </a:rPr>
              <a:t>BlueTalon is a leading provider of data-centric security for big data and new data initiatives. The BlueTalon Policy Engine delivers precise, consistent, and dynamic user access controls to data across Hadoop, Spark, Cassandra, and traditional RDBMS. The BlueTalon Audit Engine provides a complete audit trail at the level of detail required for regulatory compliance and effective data security.</a:t>
            </a:r>
          </a:p>
          <a:p>
            <a:pPr algn="ctr"/>
            <a:r>
              <a:rPr lang="en-IN" dirty="0" smtClean="0">
                <a:latin typeface="Andalus" pitchFamily="18" charset="-78"/>
                <a:cs typeface="Andalus" pitchFamily="18" charset="-78"/>
              </a:rPr>
              <a:t> Learn more about BlueTalon at http://www.bluetalon.com</a:t>
            </a:r>
          </a:p>
          <a:p>
            <a:pPr algn="ctr"/>
            <a:r>
              <a:rPr lang="en-IN" sz="2400" b="1" dirty="0" smtClean="0">
                <a:latin typeface="Andalus" pitchFamily="18" charset="-78"/>
                <a:cs typeface="Andalus" pitchFamily="18" charset="-78"/>
              </a:rPr>
              <a:t> Contact</a:t>
            </a:r>
          </a:p>
          <a:p>
            <a:pPr algn="ctr"/>
            <a:r>
              <a:rPr lang="en-IN" dirty="0" smtClean="0">
                <a:latin typeface="Andalus" pitchFamily="18" charset="-78"/>
                <a:cs typeface="Andalus" pitchFamily="18" charset="-78"/>
              </a:rPr>
              <a:t>Isabelle Dumont</a:t>
            </a:r>
          </a:p>
          <a:p>
            <a:pPr algn="ctr"/>
            <a:r>
              <a:rPr lang="en-IN" dirty="0" smtClean="0">
                <a:latin typeface="Andalus" pitchFamily="18" charset="-78"/>
                <a:cs typeface="Andalus" pitchFamily="18" charset="-78"/>
              </a:rPr>
              <a:t>Email: isabelle@bluetalon.com</a:t>
            </a:r>
          </a:p>
          <a:p>
            <a:pPr algn="ctr"/>
            <a:r>
              <a:rPr lang="en-IN" dirty="0" smtClean="0">
                <a:latin typeface="Andalus" pitchFamily="18" charset="-78"/>
                <a:cs typeface="Andalus" pitchFamily="18" charset="-78"/>
              </a:rPr>
              <a:t>Phone: 650-799-7542</a:t>
            </a:r>
            <a:endParaRPr lang="en-IN" dirty="0">
              <a:latin typeface="Andalus" pitchFamily="18" charset="-78"/>
              <a:cs typeface="Andalus" pitchFamily="18" charset="-78"/>
            </a:endParaRPr>
          </a:p>
        </p:txBody>
      </p:sp>
      <p:pic>
        <p:nvPicPr>
          <p:cNvPr id="1026" name="Picture 2" descr="http://1ap2v72npc314e7m5o64yzvv87.wpengine.netdna-cdn.com/wp-content/uploads/2017/04/GEORGE-BILLMAN.jpg"/>
          <p:cNvPicPr>
            <a:picLocks noChangeAspect="1" noChangeArrowheads="1"/>
          </p:cNvPicPr>
          <p:nvPr/>
        </p:nvPicPr>
        <p:blipFill>
          <a:blip r:embed="rId3"/>
          <a:srcRect/>
          <a:stretch>
            <a:fillRect/>
          </a:stretch>
        </p:blipFill>
        <p:spPr bwMode="auto">
          <a:xfrm>
            <a:off x="214282" y="4786322"/>
            <a:ext cx="2643206" cy="200021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advClick="0" advTm="300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4214810" y="285728"/>
            <a:ext cx="3286148" cy="1015663"/>
          </a:xfrm>
          <a:prstGeom prst="rect">
            <a:avLst/>
          </a:prstGeom>
          <a:noFill/>
        </p:spPr>
        <p:txBody>
          <a:bodyPr wrap="square" rtlCol="0">
            <a:spAutoFit/>
          </a:bodyPr>
          <a:lstStyle/>
          <a:p>
            <a:r>
              <a:rPr lang="en-IN" sz="2000" b="1" dirty="0" smtClean="0">
                <a:solidFill>
                  <a:schemeClr val="accent5">
                    <a:lumMod val="75000"/>
                  </a:schemeClr>
                </a:solidFill>
                <a:latin typeface="Andalus" pitchFamily="18" charset="-78"/>
                <a:cs typeface="Andalus" pitchFamily="18" charset="-78"/>
              </a:rPr>
              <a:t>BlueTalon, Inc.</a:t>
            </a:r>
          </a:p>
          <a:p>
            <a:r>
              <a:rPr lang="en-IN" sz="2000" dirty="0" smtClean="0">
                <a:solidFill>
                  <a:schemeClr val="accent5">
                    <a:lumMod val="75000"/>
                  </a:schemeClr>
                </a:solidFill>
                <a:latin typeface="Andalus" pitchFamily="18" charset="-78"/>
                <a:cs typeface="Andalus" pitchFamily="18" charset="-78"/>
              </a:rPr>
              <a:t>541 Jefferson Ave, Suite 202</a:t>
            </a:r>
          </a:p>
          <a:p>
            <a:r>
              <a:rPr lang="en-IN" sz="2000" dirty="0" smtClean="0">
                <a:solidFill>
                  <a:schemeClr val="accent5">
                    <a:lumMod val="75000"/>
                  </a:schemeClr>
                </a:solidFill>
                <a:latin typeface="Andalus" pitchFamily="18" charset="-78"/>
                <a:cs typeface="Andalus" pitchFamily="18" charset="-78"/>
              </a:rPr>
              <a:t>Redwood City, CA 94063</a:t>
            </a:r>
          </a:p>
        </p:txBody>
      </p:sp>
      <p:sp>
        <p:nvSpPr>
          <p:cNvPr id="6" name="TextBox 5"/>
          <p:cNvSpPr txBox="1"/>
          <p:nvPr/>
        </p:nvSpPr>
        <p:spPr>
          <a:xfrm>
            <a:off x="4357686" y="3845486"/>
            <a:ext cx="2355132" cy="523220"/>
          </a:xfrm>
          <a:prstGeom prst="rect">
            <a:avLst/>
          </a:prstGeom>
          <a:noFill/>
        </p:spPr>
        <p:txBody>
          <a:bodyPr wrap="none" rtlCol="0">
            <a:spAutoFit/>
          </a:bodyPr>
          <a:lstStyle/>
          <a:p>
            <a:r>
              <a:rPr lang="en-IN" sz="2800" b="1" dirty="0" smtClean="0">
                <a:latin typeface="Bell MT" pitchFamily="18" charset="0"/>
              </a:rPr>
              <a:t>888-354-7154</a:t>
            </a:r>
            <a:endParaRPr lang="en-IN" sz="2800" b="1" dirty="0">
              <a:latin typeface="Bell MT" pitchFamily="18" charset="0"/>
            </a:endParaRPr>
          </a:p>
        </p:txBody>
      </p:sp>
      <p:sp>
        <p:nvSpPr>
          <p:cNvPr id="7" name="TextBox 6"/>
          <p:cNvSpPr txBox="1"/>
          <p:nvPr/>
        </p:nvSpPr>
        <p:spPr>
          <a:xfrm>
            <a:off x="1857356" y="4500570"/>
            <a:ext cx="6492547" cy="461665"/>
          </a:xfrm>
          <a:prstGeom prst="rect">
            <a:avLst/>
          </a:prstGeom>
          <a:noFill/>
        </p:spPr>
        <p:txBody>
          <a:bodyPr wrap="none" rtlCol="0">
            <a:spAutoFit/>
          </a:bodyPr>
          <a:lstStyle/>
          <a:p>
            <a:r>
              <a:rPr lang="en-IN" sz="2400" b="1" dirty="0" smtClean="0">
                <a:solidFill>
                  <a:schemeClr val="accent6">
                    <a:lumMod val="50000"/>
                  </a:schemeClr>
                </a:solidFill>
                <a:latin typeface="Bell MT" pitchFamily="18" charset="0"/>
              </a:rPr>
              <a:t>https://www.linkedin.com/company/bluetalon</a:t>
            </a:r>
            <a:endParaRPr lang="en-IN" sz="2400" b="1" dirty="0">
              <a:solidFill>
                <a:schemeClr val="accent6">
                  <a:lumMod val="50000"/>
                </a:schemeClr>
              </a:solidFill>
              <a:latin typeface="Bell MT" pitchFamily="18" charset="0"/>
            </a:endParaRPr>
          </a:p>
        </p:txBody>
      </p:sp>
      <p:sp>
        <p:nvSpPr>
          <p:cNvPr id="8" name="TextBox 7"/>
          <p:cNvSpPr txBox="1"/>
          <p:nvPr/>
        </p:nvSpPr>
        <p:spPr>
          <a:xfrm>
            <a:off x="1964724" y="5286388"/>
            <a:ext cx="4262705" cy="461665"/>
          </a:xfrm>
          <a:prstGeom prst="rect">
            <a:avLst/>
          </a:prstGeom>
          <a:noFill/>
        </p:spPr>
        <p:txBody>
          <a:bodyPr wrap="none" rtlCol="0">
            <a:spAutoFit/>
          </a:bodyPr>
          <a:lstStyle/>
          <a:p>
            <a:r>
              <a:rPr lang="en-IN" sz="2400" b="1" dirty="0" smtClean="0">
                <a:solidFill>
                  <a:schemeClr val="accent6">
                    <a:lumMod val="50000"/>
                  </a:schemeClr>
                </a:solidFill>
                <a:latin typeface="Bell MT" pitchFamily="18" charset="0"/>
              </a:rPr>
              <a:t>https://twitter.com/bluetalon</a:t>
            </a:r>
            <a:endParaRPr lang="en-IN" sz="2400" b="1" dirty="0">
              <a:solidFill>
                <a:schemeClr val="accent6">
                  <a:lumMod val="50000"/>
                </a:schemeClr>
              </a:solidFill>
              <a:latin typeface="Bell MT" pitchFamily="18" charset="0"/>
            </a:endParaRPr>
          </a:p>
        </p:txBody>
      </p:sp>
      <p:sp>
        <p:nvSpPr>
          <p:cNvPr id="9" name="TextBox 8"/>
          <p:cNvSpPr txBox="1"/>
          <p:nvPr/>
        </p:nvSpPr>
        <p:spPr>
          <a:xfrm>
            <a:off x="2143108" y="6215082"/>
            <a:ext cx="45719" cy="369332"/>
          </a:xfrm>
          <a:prstGeom prst="rect">
            <a:avLst/>
          </a:prstGeom>
          <a:noFill/>
        </p:spPr>
        <p:txBody>
          <a:bodyPr wrap="square" rtlCol="0">
            <a:spAutoFit/>
          </a:bodyPr>
          <a:lstStyle/>
          <a:p>
            <a:endParaRPr lang="en-IN" dirty="0"/>
          </a:p>
        </p:txBody>
      </p:sp>
      <p:sp>
        <p:nvSpPr>
          <p:cNvPr id="10" name="TextBox 9"/>
          <p:cNvSpPr txBox="1"/>
          <p:nvPr/>
        </p:nvSpPr>
        <p:spPr>
          <a:xfrm>
            <a:off x="1946348" y="6131502"/>
            <a:ext cx="5408532" cy="461665"/>
          </a:xfrm>
          <a:prstGeom prst="rect">
            <a:avLst/>
          </a:prstGeom>
          <a:noFill/>
        </p:spPr>
        <p:txBody>
          <a:bodyPr wrap="none" rtlCol="0">
            <a:spAutoFit/>
          </a:bodyPr>
          <a:lstStyle/>
          <a:p>
            <a:r>
              <a:rPr lang="en-IN" sz="2400" b="1" dirty="0" smtClean="0">
                <a:solidFill>
                  <a:schemeClr val="accent6">
                    <a:lumMod val="50000"/>
                  </a:schemeClr>
                </a:solidFill>
                <a:latin typeface="Bell MT" pitchFamily="18" charset="0"/>
              </a:rPr>
              <a:t>https://www.facebook.com/BlueTalon</a:t>
            </a:r>
            <a:endParaRPr lang="en-IN" sz="2400" b="1" dirty="0">
              <a:solidFill>
                <a:schemeClr val="accent6">
                  <a:lumMod val="50000"/>
                </a:schemeClr>
              </a:solidFill>
              <a:latin typeface="Bell MT" pitchFamily="18" charset="0"/>
            </a:endParaRPr>
          </a:p>
        </p:txBody>
      </p:sp>
      <p:pic>
        <p:nvPicPr>
          <p:cNvPr id="11" name="Picture 10" descr="facebook-pro-01-535x535.png"/>
          <p:cNvPicPr>
            <a:picLocks noChangeAspect="1"/>
          </p:cNvPicPr>
          <p:nvPr/>
        </p:nvPicPr>
        <p:blipFill>
          <a:blip r:embed="rId3" cstate="print"/>
          <a:stretch>
            <a:fillRect/>
          </a:stretch>
        </p:blipFill>
        <p:spPr>
          <a:xfrm>
            <a:off x="428596" y="4286256"/>
            <a:ext cx="833425" cy="833425"/>
          </a:xfrm>
          <a:prstGeom prst="rect">
            <a:avLst/>
          </a:prstGeom>
        </p:spPr>
      </p:pic>
      <p:pic>
        <p:nvPicPr>
          <p:cNvPr id="12" name="Picture 11" descr="twitterbird_RGB.png"/>
          <p:cNvPicPr>
            <a:picLocks noChangeAspect="1"/>
          </p:cNvPicPr>
          <p:nvPr/>
        </p:nvPicPr>
        <p:blipFill>
          <a:blip r:embed="rId4" cstate="print"/>
          <a:stretch>
            <a:fillRect/>
          </a:stretch>
        </p:blipFill>
        <p:spPr>
          <a:xfrm>
            <a:off x="428596" y="5214950"/>
            <a:ext cx="782133" cy="633797"/>
          </a:xfrm>
          <a:prstGeom prst="rect">
            <a:avLst/>
          </a:prstGeom>
        </p:spPr>
      </p:pic>
      <p:pic>
        <p:nvPicPr>
          <p:cNvPr id="13" name="Picture 12" descr="linkedin.png"/>
          <p:cNvPicPr>
            <a:picLocks noChangeAspect="1"/>
          </p:cNvPicPr>
          <p:nvPr/>
        </p:nvPicPr>
        <p:blipFill>
          <a:blip r:embed="rId5" cstate="print"/>
          <a:stretch>
            <a:fillRect/>
          </a:stretch>
        </p:blipFill>
        <p:spPr>
          <a:xfrm>
            <a:off x="357158" y="5881690"/>
            <a:ext cx="976310" cy="976310"/>
          </a:xfrm>
          <a:prstGeom prst="rect">
            <a:avLst/>
          </a:prstGeom>
        </p:spPr>
      </p:pic>
      <p:sp>
        <p:nvSpPr>
          <p:cNvPr id="14" name="TextBox 13"/>
          <p:cNvSpPr txBox="1"/>
          <p:nvPr/>
        </p:nvSpPr>
        <p:spPr>
          <a:xfrm rot="19681674">
            <a:off x="158426" y="1954074"/>
            <a:ext cx="2710999" cy="461665"/>
          </a:xfrm>
          <a:prstGeom prst="rect">
            <a:avLst/>
          </a:prstGeom>
          <a:noFill/>
        </p:spPr>
        <p:txBody>
          <a:bodyPr wrap="none" rtlCol="0">
            <a:spAutoFit/>
          </a:bodyPr>
          <a:lstStyle/>
          <a:p>
            <a:r>
              <a:rPr lang="en-IN" sz="2400" dirty="0" smtClean="0">
                <a:latin typeface="Andalus" pitchFamily="18" charset="-78"/>
                <a:cs typeface="Andalus" pitchFamily="18" charset="-78"/>
              </a:rPr>
              <a:t>http://bluetalon.com</a:t>
            </a:r>
            <a:endParaRPr lang="en-IN" sz="2400" dirty="0">
              <a:latin typeface="Andalus" pitchFamily="18" charset="-78"/>
              <a:cs typeface="Andalus" pitchFamily="18" charset="-78"/>
            </a:endParaRPr>
          </a:p>
        </p:txBody>
      </p:sp>
    </p:spTree>
  </p:cSld>
  <p:clrMapOvr>
    <a:masterClrMapping/>
  </p:clrMapOvr>
  <p:transition advClick="0" advTm="3000">
    <p:wedg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TotalTime>
  <Words>588</Words>
  <Application>Microsoft Office PowerPoint</Application>
  <PresentationFormat>On-screen Show (4:3)</PresentationFormat>
  <Paragraphs>33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ADMIN</cp:lastModifiedBy>
  <cp:revision>3</cp:revision>
  <dcterms:created xsi:type="dcterms:W3CDTF">2017-05-10T05:02:00Z</dcterms:created>
  <dcterms:modified xsi:type="dcterms:W3CDTF">2017-05-10T05:25:36Z</dcterms:modified>
</cp:coreProperties>
</file>